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32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9144000" cy="6858000" type="screen4x3"/>
  <p:notesSz cx="6669088" cy="99187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BF2D4924-C7FF-4058-9A1E-80FAF6FA72BA}" type="datetimeFigureOut">
              <a:rPr lang="lt-LT" smtClean="0"/>
              <a:t>2014.04.24</a:t>
            </a:fld>
            <a:endParaRPr lang="lt-LT"/>
          </a:p>
        </p:txBody>
      </p:sp>
      <p:sp>
        <p:nvSpPr>
          <p:cNvPr id="4" name="Poraštės vietos rezervavimo ženklas 3"/>
          <p:cNvSpPr>
            <a:spLocks noGrp="1"/>
          </p:cNvSpPr>
          <p:nvPr>
            <p:ph type="ftr" sz="quarter" idx="2"/>
          </p:nvPr>
        </p:nvSpPr>
        <p:spPr>
          <a:xfrm>
            <a:off x="0" y="9421813"/>
            <a:ext cx="2889250" cy="4968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778250" y="9421813"/>
            <a:ext cx="2889250" cy="496887"/>
          </a:xfrm>
          <a:prstGeom prst="rect">
            <a:avLst/>
          </a:prstGeom>
        </p:spPr>
        <p:txBody>
          <a:bodyPr vert="horz" lIns="91440" tIns="45720" rIns="91440" bIns="45720" rtlCol="0" anchor="b"/>
          <a:lstStyle>
            <a:lvl1pPr algn="r">
              <a:defRPr sz="1200"/>
            </a:lvl1pPr>
          </a:lstStyle>
          <a:p>
            <a:fld id="{0E705405-3281-45BD-AA0C-A39587271818}" type="slidenum">
              <a:rPr lang="lt-LT" smtClean="0"/>
              <a:t>‹#›</a:t>
            </a:fld>
            <a:endParaRPr lang="lt-LT"/>
          </a:p>
        </p:txBody>
      </p:sp>
    </p:spTree>
    <p:extLst>
      <p:ext uri="{BB962C8B-B14F-4D97-AF65-F5344CB8AC3E}">
        <p14:creationId xmlns:p14="http://schemas.microsoft.com/office/powerpoint/2010/main" val="233833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935"/>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777607" y="0"/>
            <a:ext cx="2889938" cy="495935"/>
          </a:xfrm>
          <a:prstGeom prst="rect">
            <a:avLst/>
          </a:prstGeom>
        </p:spPr>
        <p:txBody>
          <a:bodyPr vert="horz" lIns="91440" tIns="45720" rIns="91440" bIns="45720" rtlCol="0"/>
          <a:lstStyle>
            <a:lvl1pPr algn="r">
              <a:defRPr sz="1200"/>
            </a:lvl1pPr>
          </a:lstStyle>
          <a:p>
            <a:fld id="{41F792DC-F4F1-4C7D-832A-4EE53896E67D}" type="datetimeFigureOut">
              <a:rPr lang="lt-LT" smtClean="0"/>
              <a:t>2014.04.24</a:t>
            </a:fld>
            <a:endParaRPr lang="lt-LT"/>
          </a:p>
        </p:txBody>
      </p:sp>
      <p:sp>
        <p:nvSpPr>
          <p:cNvPr id="4" name="Slide Image Placeholder 3"/>
          <p:cNvSpPr>
            <a:spLocks noGrp="1" noRot="1" noChangeAspect="1"/>
          </p:cNvSpPr>
          <p:nvPr>
            <p:ph type="sldImg" idx="2"/>
          </p:nvPr>
        </p:nvSpPr>
        <p:spPr>
          <a:xfrm>
            <a:off x="855663" y="744538"/>
            <a:ext cx="4957762" cy="3719512"/>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66909" y="4711383"/>
            <a:ext cx="5335270" cy="44634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1044"/>
            <a:ext cx="2889938" cy="49593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777607" y="9421044"/>
            <a:ext cx="2889938" cy="495935"/>
          </a:xfrm>
          <a:prstGeom prst="rect">
            <a:avLst/>
          </a:prstGeom>
        </p:spPr>
        <p:txBody>
          <a:bodyPr vert="horz" lIns="91440" tIns="45720" rIns="91440" bIns="45720" rtlCol="0" anchor="b"/>
          <a:lstStyle>
            <a:lvl1pPr algn="r">
              <a:defRPr sz="1200"/>
            </a:lvl1pPr>
          </a:lstStyle>
          <a:p>
            <a:fld id="{04EC0272-C019-4CB3-B0EB-E5754AB9DB41}" type="slidenum">
              <a:rPr lang="lt-LT" smtClean="0"/>
              <a:t>‹#›</a:t>
            </a:fld>
            <a:endParaRPr lang="lt-LT"/>
          </a:p>
        </p:txBody>
      </p:sp>
    </p:spTree>
    <p:extLst>
      <p:ext uri="{BB962C8B-B14F-4D97-AF65-F5344CB8AC3E}">
        <p14:creationId xmlns:p14="http://schemas.microsoft.com/office/powerpoint/2010/main" val="2790867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364C003C-356E-4458-991D-58346534A4F7}" type="datetime1">
              <a:rPr lang="lt-LT" smtClean="0"/>
              <a:t>2014.04.24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342571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FD5F2127-33B2-401C-8703-0C5B6479D3DC}" type="datetime1">
              <a:rPr lang="lt-LT" smtClean="0"/>
              <a:t>2014.04.24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352507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A4819F25-5267-45D1-992F-2D4BA23BB36B}" type="datetime1">
              <a:rPr lang="lt-LT" smtClean="0"/>
              <a:t>2014.04.24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407306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431951CB-993D-4014-A311-FB0154079F4B}" type="datetime1">
              <a:rPr lang="lt-LT" smtClean="0"/>
              <a:t>2014.04.24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304653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D69C8-F96F-4C80-B3EE-42DD6F555D16}" type="datetime1">
              <a:rPr lang="lt-LT" smtClean="0"/>
              <a:t>2014.04.24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258091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B609E27C-C086-422E-9358-2D4A555E7D12}" type="datetime1">
              <a:rPr lang="lt-LT" smtClean="0"/>
              <a:t>2014.04.24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29438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667FF4DF-E99D-444B-88A8-A9ABDE7202DC}" type="datetime1">
              <a:rPr lang="lt-LT" smtClean="0"/>
              <a:t>2014.04.24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155942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640289C9-46F2-4FB2-B92A-5D3842BD23CF}" type="datetime1">
              <a:rPr lang="lt-LT" smtClean="0"/>
              <a:t>2014.04.24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95610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EE263-A24F-4A38-BAF1-14923350D748}" type="datetime1">
              <a:rPr lang="lt-LT" smtClean="0"/>
              <a:t>2014.04.24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78920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77C01-396F-4E6C-BCA1-F375E89E8E07}" type="datetime1">
              <a:rPr lang="lt-LT" smtClean="0"/>
              <a:t>2014.04.24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211922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51D00-6013-420B-B9BB-A43263E811A1}" type="datetime1">
              <a:rPr lang="lt-LT" smtClean="0"/>
              <a:t>2014.04.24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DF670-B2B7-46FE-8456-4A4D1B004F1F}" type="slidenum">
              <a:rPr lang="lt-LT" smtClean="0"/>
              <a:t>‹#›</a:t>
            </a:fld>
            <a:endParaRPr lang="lt-LT"/>
          </a:p>
        </p:txBody>
      </p:sp>
    </p:spTree>
    <p:extLst>
      <p:ext uri="{BB962C8B-B14F-4D97-AF65-F5344CB8AC3E}">
        <p14:creationId xmlns:p14="http://schemas.microsoft.com/office/powerpoint/2010/main" val="230240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9C2BB-2D55-47D0-9A9D-EE91188F526D}" type="datetime1">
              <a:rPr lang="lt-LT" smtClean="0"/>
              <a:t>2014.04.24</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DF670-B2B7-46FE-8456-4A4D1B004F1F}" type="slidenum">
              <a:rPr lang="lt-LT" smtClean="0"/>
              <a:t>‹#›</a:t>
            </a:fld>
            <a:endParaRPr lang="lt-LT"/>
          </a:p>
        </p:txBody>
      </p:sp>
    </p:spTree>
    <p:extLst>
      <p:ext uri="{BB962C8B-B14F-4D97-AF65-F5344CB8AC3E}">
        <p14:creationId xmlns:p14="http://schemas.microsoft.com/office/powerpoint/2010/main" val="5016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hudoc.echr.coe.int/sites/eng/Pages/search.aspx#%7B%22appno%22:[%2244/34%22]%7D" TargetMode="External"/><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hudoc.echr.coe.int/sites/eng/Pages/search.aspx#%7B%22appno%22:[%2217488/90%22]%7D"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smtClean="0"/>
              <a:t>Žiniasklaidos teisė</a:t>
            </a:r>
            <a:endParaRPr lang="lt-LT" dirty="0"/>
          </a:p>
        </p:txBody>
      </p:sp>
      <p:sp>
        <p:nvSpPr>
          <p:cNvPr id="3" name="Antrinis pavadinimas 2"/>
          <p:cNvSpPr>
            <a:spLocks noGrp="1"/>
          </p:cNvSpPr>
          <p:nvPr>
            <p:ph type="subTitle" idx="1"/>
          </p:nvPr>
        </p:nvSpPr>
        <p:spPr/>
        <p:txBody>
          <a:bodyPr/>
          <a:lstStyle/>
          <a:p>
            <a:r>
              <a:rPr lang="lt-LT" dirty="0" smtClean="0"/>
              <a:t>IX Paskaita</a:t>
            </a:r>
          </a:p>
          <a:p>
            <a:r>
              <a:rPr lang="lt-LT" dirty="0" smtClean="0"/>
              <a:t>Žurnalisto šaltinio apsauga</a:t>
            </a:r>
          </a:p>
          <a:p>
            <a:endParaRPr lang="lt-LT" dirty="0"/>
          </a:p>
        </p:txBody>
      </p:sp>
      <p:sp>
        <p:nvSpPr>
          <p:cNvPr id="4" name="Skaidrės numerio vietos rezervavimo ženklas 3"/>
          <p:cNvSpPr>
            <a:spLocks noGrp="1"/>
          </p:cNvSpPr>
          <p:nvPr>
            <p:ph type="sldNum" sz="quarter" idx="12"/>
          </p:nvPr>
        </p:nvSpPr>
        <p:spPr/>
        <p:txBody>
          <a:bodyPr/>
          <a:lstStyle/>
          <a:p>
            <a:fld id="{9C9DF670-B2B7-46FE-8456-4A4D1B004F1F}" type="slidenum">
              <a:rPr lang="lt-LT" smtClean="0"/>
              <a:t>1</a:t>
            </a:fld>
            <a:endParaRPr lang="lt-LT"/>
          </a:p>
        </p:txBody>
      </p:sp>
    </p:spTree>
    <p:extLst>
      <p:ext uri="{BB962C8B-B14F-4D97-AF65-F5344CB8AC3E}">
        <p14:creationId xmlns:p14="http://schemas.microsoft.com/office/powerpoint/2010/main" val="425800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77500" lnSpcReduction="20000"/>
          </a:bodyPr>
          <a:lstStyle/>
          <a:p>
            <a:r>
              <a:rPr lang="lt-LT" dirty="0" smtClean="0"/>
              <a:t>Taigi Įstatymu nustatydamas žurnalisto teisę išsaugoti informacijos šaltinio paslaptį, neatskleisti informacijos šaltinio, įstatymų leidėjas </a:t>
            </a:r>
            <a:r>
              <a:rPr lang="lt-LT" b="1" dirty="0" smtClean="0"/>
              <a:t>negali nustatyti tokio teisinio reguliavimo, kuriuo būtų sudarytos prielaidos neatskleisti informacijos šaltinio net ir tada</a:t>
            </a:r>
            <a:r>
              <a:rPr lang="lt-LT" dirty="0" smtClean="0"/>
              <a:t>, kai demokratinėje valstybėje informacijos šaltinį atskleisti </a:t>
            </a:r>
            <a:r>
              <a:rPr lang="lt-LT" dirty="0" smtClean="0">
                <a:solidFill>
                  <a:srgbClr val="FF0000"/>
                </a:solidFill>
              </a:rPr>
              <a:t>yra būtina dėl gyvybiškai svarbių ar kitų ypač reikšmingų visuomenės interesų, taip pat siekiant užtikrinti, kad būtų apgintos asmens konstitucinės teisės ir laisvės, kad būtų vykdomas teisingumas, nes informacijos šaltinio neatskleidimas galėtų sukelti daug sunkesnes pasekmes negu jo atskleidimas. </a:t>
            </a:r>
            <a:r>
              <a:rPr lang="lt-LT" dirty="0" smtClean="0"/>
              <a:t>Taip būtų pažeista Konstitucijos saugomų vertybių pusiausvyra, konstitucinis atviros, darnios pilietinės visuomenės imperatyvas, konstitucinis teisinės valstybės principas.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10</a:t>
            </a:fld>
            <a:endParaRPr lang="lt-LT"/>
          </a:p>
        </p:txBody>
      </p:sp>
    </p:spTree>
    <p:extLst>
      <p:ext uri="{BB962C8B-B14F-4D97-AF65-F5344CB8AC3E}">
        <p14:creationId xmlns:p14="http://schemas.microsoft.com/office/powerpoint/2010/main" val="3713841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92500" lnSpcReduction="20000"/>
          </a:bodyPr>
          <a:lstStyle/>
          <a:p>
            <a:r>
              <a:rPr lang="lt-LT" dirty="0" smtClean="0"/>
              <a:t>9. Pažymėtina, kad įstatymu įtvirtinus žurnalisto teisę išsaugoti informacijos šaltinio paslaptį, neatskleisti informacijos šaltinio ir kilus klausimui, ar turi būti atskleista informacijos šaltinio paslaptis, kiekvienu konkrečiu atveju reikia įvertinti, ar </a:t>
            </a:r>
            <a:r>
              <a:rPr lang="lt-LT" b="1" dirty="0" smtClean="0"/>
              <a:t>informacijos šaltinio neatskleidimu nebus pažeistos Konstitucijos saugomos vertybės</a:t>
            </a:r>
            <a:r>
              <a:rPr lang="lt-LT" dirty="0" smtClean="0"/>
              <a:t>. Demokratinėje teisinėje valstybėje tokių klausimų sprendimas yra </a:t>
            </a:r>
            <a:r>
              <a:rPr lang="lt-LT" b="1" dirty="0" smtClean="0"/>
              <a:t>teismo kompetencija.</a:t>
            </a:r>
            <a:r>
              <a:rPr lang="lt-LT" dirty="0" smtClean="0"/>
              <a:t> Konstitucinis teisminės gynybos principas yra universalus (Konstitucinio Teismo 2002 m. liepos 2 d. nutarimas).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11</a:t>
            </a:fld>
            <a:endParaRPr lang="lt-LT"/>
          </a:p>
        </p:txBody>
      </p:sp>
    </p:spTree>
    <p:extLst>
      <p:ext uri="{BB962C8B-B14F-4D97-AF65-F5344CB8AC3E}">
        <p14:creationId xmlns:p14="http://schemas.microsoft.com/office/powerpoint/2010/main" val="243625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77500" lnSpcReduction="20000"/>
          </a:bodyPr>
          <a:lstStyle/>
          <a:p>
            <a:r>
              <a:rPr lang="lt-LT" dirty="0" smtClean="0"/>
              <a:t>Taigi įstatymų leidėjas, nustatydamas žurnalisto teisę išsaugoti informacijos šaltinio paslaptį, neatskleisti informacijos šaltinio, turi pareigą įstatymu nustatyti ir tai, kad kiekvienu atveju spręsti, ar žurnalistas turi atskleisti informacijos šaltinį, gali tik teismas. Nustatydamas tokius teismo įgaliojimus, </a:t>
            </a:r>
            <a:r>
              <a:rPr lang="lt-LT" b="1" dirty="0" smtClean="0"/>
              <a:t>įstatymų leidėjas yra saistomas žiniasklaidos laisvės sampratos</a:t>
            </a:r>
            <a:r>
              <a:rPr lang="lt-LT" dirty="0" smtClean="0"/>
              <a:t>, pagal kurią reikalauti, kad būtų atskleistas informacijos šaltinis, galima tik tada, kai tai </a:t>
            </a:r>
            <a:r>
              <a:rPr lang="lt-LT" b="1" dirty="0" smtClean="0"/>
              <a:t>būtina užtikrinti gyvybiškai svarbiems ar kitiems ypač reikšmingiems visuomenės interesams, taip pat siekiant užtikrinti, kad būtų apgintos asmenų konstitucinės teisės ir laisvės, kad būtų vykdomas teisingumas</a:t>
            </a:r>
            <a:r>
              <a:rPr lang="lt-LT" dirty="0" smtClean="0"/>
              <a:t>, t. y. tik tada, kai atskleisti informacijos šaltinį būtina dėl Konstitucijos </a:t>
            </a:r>
            <a:r>
              <a:rPr lang="lt-LT" b="1" dirty="0" smtClean="0"/>
              <a:t>saugomo svarbesnio intereso</a:t>
            </a:r>
            <a:r>
              <a:rPr lang="lt-LT" dirty="0" smtClean="0"/>
              <a:t>.</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12</a:t>
            </a:fld>
            <a:endParaRPr lang="lt-LT"/>
          </a:p>
        </p:txBody>
      </p:sp>
    </p:spTree>
    <p:extLst>
      <p:ext uri="{BB962C8B-B14F-4D97-AF65-F5344CB8AC3E}">
        <p14:creationId xmlns:p14="http://schemas.microsoft.com/office/powerpoint/2010/main" val="56296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70000" lnSpcReduction="20000"/>
          </a:bodyPr>
          <a:lstStyle/>
          <a:p>
            <a:r>
              <a:rPr lang="lt-LT" dirty="0" smtClean="0"/>
              <a:t>Vadinasi, atskleisti informacijos šaltinį nėra būtina, jei teismas nusprendžia, kad interesas atskleisti informacijos šaltinį nėra svarbesnis už interesą neatskleisti informacijos šaltinio. Tais atvejais, kai informacijos šaltinis atskleidžiamas, teismas, atsižvelgdamas į bylos aplinkybes, gali priimti sprendimą dėl atskleistos informacijos paplitimo į viešumą apribojimo. Taigi nustatydamas teismo įgaliojimus spręsti, ar turi būti atskleistas informacijos šaltinis, ar jo galima neatskleisti, įstatymų leidėjas negali paneigti iš Konstitucijos kylančios teismo pareigos sprendžiant informacijos šaltinio atskleidimo klausimą </a:t>
            </a:r>
            <a:r>
              <a:rPr lang="lt-LT" b="1" dirty="0" smtClean="0"/>
              <a:t>kiekvienu konkrečiu atveju įvertinti, ar informacijos šaltinį reikalaujama atskleisti būtent dėl to, kad būtų užtikrinti gyvybiškai svarbūs ar kiti ypač reikšmingi visuomenės interesai, taip pat siekiant užtikrinti, kad būtų apgintos asmens konstitucinės teisės ir laisvės, kad būtų vykdomas teisingumas.</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13</a:t>
            </a:fld>
            <a:endParaRPr lang="lt-LT"/>
          </a:p>
        </p:txBody>
      </p:sp>
    </p:spTree>
    <p:extLst>
      <p:ext uri="{BB962C8B-B14F-4D97-AF65-F5344CB8AC3E}">
        <p14:creationId xmlns:p14="http://schemas.microsoft.com/office/powerpoint/2010/main" val="22825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lstStyle/>
          <a:p>
            <a:r>
              <a:rPr lang="lt-LT" dirty="0" smtClean="0"/>
              <a:t>Pažymėtina ir tai, kad įstatymų leidėjas, įstatymu nustatydamas teismo įgaliojimus spręsti informacijos šaltinio atskleidimo klausimą, turi pareigą nustatyti tokį teisinį reguliavimą, pagal kurį teismas spręsti, ar žurnalistas turi atskleisti informacijos šaltinį, galėtų tik tuo atveju, </a:t>
            </a:r>
            <a:r>
              <a:rPr lang="lt-LT" b="1" dirty="0" smtClean="0"/>
              <a:t>kai jau yra išnaudotos visos kitos informacijos šaltinio atskleidimo priemonės.</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14</a:t>
            </a:fld>
            <a:endParaRPr lang="lt-LT"/>
          </a:p>
        </p:txBody>
      </p:sp>
    </p:spTree>
    <p:extLst>
      <p:ext uri="{BB962C8B-B14F-4D97-AF65-F5344CB8AC3E}">
        <p14:creationId xmlns:p14="http://schemas.microsoft.com/office/powerpoint/2010/main" val="3890106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62500" lnSpcReduction="20000"/>
          </a:bodyPr>
          <a:lstStyle/>
          <a:p>
            <a:r>
              <a:rPr lang="lt-LT" dirty="0" smtClean="0"/>
              <a:t>Europos Žmogaus Teisių Teismas, pažymėdamas svarbų spaudos vaidmenį demokratinėje visuomenėje, taip pat atsižvelgdamas į demokratinės visuomenės interesą garantuoti ir ginti spaudos laisvę, yra konstatavęs, kad </a:t>
            </a:r>
            <a:r>
              <a:rPr lang="lt-LT" b="1" u="sng" dirty="0" smtClean="0"/>
              <a:t>žurnalistų teisės neatskleisti informacijos šaltinio apribojimas yra pateisinamas, jeigu yra laikomasi Konvencijos 10 straipsnyje ir įstatymuose nustatytų reikalavimų: tokie apribojimai turi būti būtini demokratinės visuomenės interesams apsaugoti; kliudymas naudotis spaudos laisve negali būti suderinamas su Konvencijos 10 straipsniu, jei jis nebus pateisinamas svarbesniu visuomenės interesu </a:t>
            </a:r>
            <a:r>
              <a:rPr lang="lt-LT" dirty="0" smtClean="0"/>
              <a:t>(</a:t>
            </a:r>
            <a:r>
              <a:rPr lang="lt-LT" dirty="0" err="1" smtClean="0"/>
              <a:t>Cour</a:t>
            </a:r>
            <a:r>
              <a:rPr lang="lt-LT" dirty="0" smtClean="0"/>
              <a:t>. </a:t>
            </a:r>
            <a:r>
              <a:rPr lang="lt-LT" dirty="0" err="1" smtClean="0"/>
              <a:t>eur</a:t>
            </a:r>
            <a:r>
              <a:rPr lang="lt-LT" dirty="0" smtClean="0"/>
              <a:t>. D. H., </a:t>
            </a:r>
            <a:r>
              <a:rPr lang="lt-LT" dirty="0" err="1" smtClean="0"/>
              <a:t>arret</a:t>
            </a:r>
            <a:r>
              <a:rPr lang="lt-LT" dirty="0" smtClean="0"/>
              <a:t> </a:t>
            </a:r>
            <a:r>
              <a:rPr lang="lt-LT" dirty="0" err="1" smtClean="0"/>
              <a:t>Fressoz</a:t>
            </a:r>
            <a:r>
              <a:rPr lang="lt-LT" dirty="0" smtClean="0"/>
              <a:t> et </a:t>
            </a:r>
            <a:r>
              <a:rPr lang="lt-LT" dirty="0" err="1" smtClean="0"/>
              <a:t>Roire</a:t>
            </a:r>
            <a:r>
              <a:rPr lang="lt-LT" dirty="0" smtClean="0"/>
              <a:t> c. France du 21 </a:t>
            </a:r>
            <a:r>
              <a:rPr lang="lt-LT" dirty="0" err="1" smtClean="0"/>
              <a:t>janvier</a:t>
            </a:r>
            <a:r>
              <a:rPr lang="lt-LT" dirty="0" smtClean="0"/>
              <a:t> 1999, </a:t>
            </a:r>
            <a:r>
              <a:rPr lang="lt-LT" dirty="0" err="1" smtClean="0"/>
              <a:t>Recueil</a:t>
            </a:r>
            <a:r>
              <a:rPr lang="lt-LT" dirty="0" smtClean="0"/>
              <a:t> </a:t>
            </a:r>
            <a:r>
              <a:rPr lang="lt-LT" dirty="0" err="1" smtClean="0"/>
              <a:t>des</a:t>
            </a:r>
            <a:r>
              <a:rPr lang="lt-LT" dirty="0" smtClean="0"/>
              <a:t> </a:t>
            </a:r>
            <a:r>
              <a:rPr lang="lt-LT" dirty="0" err="1" smtClean="0"/>
              <a:t>arrets</a:t>
            </a:r>
            <a:r>
              <a:rPr lang="lt-LT" dirty="0" smtClean="0"/>
              <a:t> et </a:t>
            </a:r>
            <a:r>
              <a:rPr lang="lt-LT" dirty="0" err="1" smtClean="0"/>
              <a:t>decisions</a:t>
            </a:r>
            <a:r>
              <a:rPr lang="lt-LT" dirty="0" smtClean="0"/>
              <a:t> 1999-I ). Byloje </a:t>
            </a:r>
            <a:r>
              <a:rPr lang="lt-LT" dirty="0" err="1" smtClean="0"/>
              <a:t>Goodwin</a:t>
            </a:r>
            <a:r>
              <a:rPr lang="lt-LT" dirty="0" smtClean="0"/>
              <a:t> prieš Jungtinę Karalystę (</a:t>
            </a:r>
            <a:r>
              <a:rPr lang="lt-LT" dirty="0" err="1" smtClean="0"/>
              <a:t>Cour</a:t>
            </a:r>
            <a:r>
              <a:rPr lang="lt-LT" dirty="0" smtClean="0"/>
              <a:t>. </a:t>
            </a:r>
            <a:r>
              <a:rPr lang="lt-LT" dirty="0" err="1" smtClean="0"/>
              <a:t>eur</a:t>
            </a:r>
            <a:r>
              <a:rPr lang="lt-LT" dirty="0" smtClean="0"/>
              <a:t>. D. H., </a:t>
            </a:r>
            <a:r>
              <a:rPr lang="lt-LT" dirty="0" err="1" smtClean="0"/>
              <a:t>arret</a:t>
            </a:r>
            <a:r>
              <a:rPr lang="lt-LT" dirty="0" smtClean="0"/>
              <a:t> </a:t>
            </a:r>
            <a:r>
              <a:rPr lang="lt-LT" dirty="0" err="1" smtClean="0"/>
              <a:t>Goodwin</a:t>
            </a:r>
            <a:r>
              <a:rPr lang="lt-LT" dirty="0" smtClean="0"/>
              <a:t> c. </a:t>
            </a:r>
            <a:r>
              <a:rPr lang="lt-LT" dirty="0" err="1" smtClean="0"/>
              <a:t>Royaume-Uni</a:t>
            </a:r>
            <a:r>
              <a:rPr lang="lt-LT" dirty="0" smtClean="0"/>
              <a:t> du 27 </a:t>
            </a:r>
            <a:r>
              <a:rPr lang="lt-LT" dirty="0" err="1" smtClean="0"/>
              <a:t>mars</a:t>
            </a:r>
            <a:r>
              <a:rPr lang="lt-LT" dirty="0" smtClean="0"/>
              <a:t> 1996, </a:t>
            </a:r>
            <a:r>
              <a:rPr lang="lt-LT" dirty="0" err="1" smtClean="0"/>
              <a:t>Recueil</a:t>
            </a:r>
            <a:r>
              <a:rPr lang="lt-LT" dirty="0" smtClean="0"/>
              <a:t> 1996-II) Europos Žmogaus Teisių Teismas konstatavo, kad nors ir esama bendrojo intereso, jog žurnalistas informaciją gautų laisvai, jis, žadėdamas išsaugoti konfidencialumą ir nesiremti informacijos šaltiniu, negali nesuprasti, kad jo duotas pažadas privalo nusileisti svarbesniam visuomenės interesui.</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15</a:t>
            </a:fld>
            <a:endParaRPr lang="lt-LT"/>
          </a:p>
        </p:txBody>
      </p:sp>
    </p:spTree>
    <p:extLst>
      <p:ext uri="{BB962C8B-B14F-4D97-AF65-F5344CB8AC3E}">
        <p14:creationId xmlns:p14="http://schemas.microsoft.com/office/powerpoint/2010/main" val="376186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Tarptautinė teisė</a:t>
            </a:r>
            <a:endParaRPr lang="lt-LT" dirty="0"/>
          </a:p>
        </p:txBody>
      </p:sp>
      <p:sp>
        <p:nvSpPr>
          <p:cNvPr id="3" name="Content Placeholder 2"/>
          <p:cNvSpPr>
            <a:spLocks noGrp="1"/>
          </p:cNvSpPr>
          <p:nvPr>
            <p:ph idx="1"/>
          </p:nvPr>
        </p:nvSpPr>
        <p:spPr/>
        <p:txBody>
          <a:bodyPr>
            <a:normAutofit fontScale="70000" lnSpcReduction="20000"/>
          </a:bodyPr>
          <a:lstStyle/>
          <a:p>
            <a:r>
              <a:rPr lang="lt-LT" b="1" dirty="0" smtClean="0"/>
              <a:t>Europos Tarybos Ministrų Komiteto 2000 m. kovo 8 d. rekomendacijoje valstybėms narėms dėl žurnalistų teisės neatskleisti jų informacijos šaltinio </a:t>
            </a:r>
            <a:r>
              <a:rPr lang="lt-LT" dirty="0" smtClean="0"/>
              <a:t>teigiama, kad žurnalistų informacijos šaltinių gynimas yra </a:t>
            </a:r>
            <a:r>
              <a:rPr lang="lt-LT" b="1" dirty="0" smtClean="0"/>
              <a:t>pagrindinė žurnalistų darbo ir laisvės, taip pat žiniasklaidos laisvės sąlyga</a:t>
            </a:r>
            <a:r>
              <a:rPr lang="lt-LT" dirty="0" smtClean="0"/>
              <a:t>. Rekomendacijoje konstatuojama, kad šis gynimas turi ribas, nėra absoliutus, ir atkreipiamas dėmesys į tai, kad kompetentingos valdžios institucijos gali įsakyti atskleisti informacijos šaltinį, </a:t>
            </a:r>
            <a:r>
              <a:rPr lang="lt-LT" b="1" dirty="0" smtClean="0"/>
              <a:t>jei to reikalauja visuomenės interesas ir jei aplinkybės yra pakankamai gyvybiškai svarbios ir rimtos</a:t>
            </a:r>
            <a:r>
              <a:rPr lang="lt-LT" dirty="0" smtClean="0"/>
              <a:t>. </a:t>
            </a:r>
            <a:r>
              <a:rPr lang="lt-LT" dirty="0" smtClean="0">
                <a:solidFill>
                  <a:srgbClr val="C00000"/>
                </a:solidFill>
              </a:rPr>
              <a:t>Šaltinį identifikuojančios informacijos atskleidimas neturėtų būti laikomas būtinybe, jei nėra įtikinamai nustatyta, kad teisėtas interesas atskleisti šaltinį aiškiai nusveria visuomenės interesą neatskleisti šaltinio</a:t>
            </a:r>
            <a:r>
              <a:rPr lang="lt-LT" dirty="0" smtClean="0"/>
              <a:t>. Tais atvejais, kai žurnalistai sutinka patenkinti prašymą ar įvykdyti įsakymą atskleisti šaltinį identifikuojančią informaciją, </a:t>
            </a:r>
            <a:r>
              <a:rPr lang="lt-LT" b="1" u="sng" dirty="0" smtClean="0"/>
              <a:t>kompetentingos institucijos turėtų apriboti atskleistos informacijos paplitimą į viešumą</a:t>
            </a:r>
            <a:r>
              <a:rPr lang="lt-LT" dirty="0" smtClean="0"/>
              <a:t>.</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16</a:t>
            </a:fld>
            <a:endParaRPr lang="lt-LT"/>
          </a:p>
        </p:txBody>
      </p:sp>
    </p:spTree>
    <p:extLst>
      <p:ext uri="{BB962C8B-B14F-4D97-AF65-F5344CB8AC3E}">
        <p14:creationId xmlns:p14="http://schemas.microsoft.com/office/powerpoint/2010/main" val="1848123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Tarptautinė teisė</a:t>
            </a:r>
            <a:endParaRPr lang="lt-LT" dirty="0"/>
          </a:p>
        </p:txBody>
      </p:sp>
      <p:sp>
        <p:nvSpPr>
          <p:cNvPr id="3" name="Content Placeholder 2"/>
          <p:cNvSpPr>
            <a:spLocks noGrp="1"/>
          </p:cNvSpPr>
          <p:nvPr>
            <p:ph idx="1"/>
          </p:nvPr>
        </p:nvSpPr>
        <p:spPr/>
        <p:txBody>
          <a:bodyPr/>
          <a:lstStyle/>
          <a:p>
            <a:r>
              <a:rPr lang="lt-LT" b="1" dirty="0" smtClean="0"/>
              <a:t>Europos Parlamento 1994 m. sausio 18 d. rezoliucijoje </a:t>
            </a:r>
            <a:r>
              <a:rPr lang="lt-LT" dirty="0" smtClean="0"/>
              <a:t>dėl žurnalistų šaltinių konfidencialumo ir valstybės tarnautojų teisės atskleisti informaciją valdžios institucijos raginamos nustatyti pagarbos žurnalistų profesinei paslapčiai sąlygas, kartu ir pateisinamas bei visais atvejais ribotas išimtis.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17</a:t>
            </a:fld>
            <a:endParaRPr lang="lt-LT"/>
          </a:p>
        </p:txBody>
      </p:sp>
    </p:spTree>
    <p:extLst>
      <p:ext uri="{BB962C8B-B14F-4D97-AF65-F5344CB8AC3E}">
        <p14:creationId xmlns:p14="http://schemas.microsoft.com/office/powerpoint/2010/main" val="529862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92500" lnSpcReduction="20000"/>
          </a:bodyPr>
          <a:lstStyle/>
          <a:p>
            <a:r>
              <a:rPr lang="lt-LT" dirty="0" smtClean="0"/>
              <a:t>Konstitucinis asmenų lygybės principas savaime nepaneigia to, kad įstatymu gali būti nustatytas </a:t>
            </a:r>
            <a:r>
              <a:rPr lang="lt-LT" b="1" dirty="0" smtClean="0"/>
              <a:t>nevienodas teisinis reguliavimas </a:t>
            </a:r>
            <a:r>
              <a:rPr lang="lt-LT" dirty="0" smtClean="0"/>
              <a:t>tam tikrų asmenų kategorijų, esančių skirtingose padėtyse, atžvilgiu (Konstitucinio Teismo 1996 m. vasario 28 d. nutarimas). Asmenų lygybės problema įstatymuose negali būti tinkamai išspręsta kiekvienu atveju </a:t>
            </a:r>
            <a:r>
              <a:rPr lang="lt-LT" b="1" dirty="0" smtClean="0"/>
              <a:t>neįvertinus to, ar pagrįstai jų atžvilgiu yra nustatomi teisinio reguliavimo ypatumai</a:t>
            </a:r>
            <a:r>
              <a:rPr lang="lt-LT" dirty="0" smtClean="0"/>
              <a:t> (Konstitucinio Teismo 1997 m. lapkričio 13 d. nutarimas).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18</a:t>
            </a:fld>
            <a:endParaRPr lang="lt-LT"/>
          </a:p>
        </p:txBody>
      </p:sp>
    </p:spTree>
    <p:extLst>
      <p:ext uri="{BB962C8B-B14F-4D97-AF65-F5344CB8AC3E}">
        <p14:creationId xmlns:p14="http://schemas.microsoft.com/office/powerpoint/2010/main" val="3952429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lstStyle/>
          <a:p>
            <a:r>
              <a:rPr lang="lt-LT" dirty="0" smtClean="0"/>
              <a:t>15. Žurnalisto teisė išsaugoti informacijos šaltinio paslaptį, neatskleisti informacijos šaltinio yra viena iš žiniasklaidos laisvės sąlygų. </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19</a:t>
            </a:fld>
            <a:endParaRPr lang="lt-LT"/>
          </a:p>
        </p:txBody>
      </p:sp>
    </p:spTree>
    <p:extLst>
      <p:ext uri="{BB962C8B-B14F-4D97-AF65-F5344CB8AC3E}">
        <p14:creationId xmlns:p14="http://schemas.microsoft.com/office/powerpoint/2010/main" val="283935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Žurnalisto šaltinio apsauga</a:t>
            </a:r>
            <a:endParaRPr lang="lt-LT" dirty="0"/>
          </a:p>
        </p:txBody>
      </p:sp>
      <p:sp>
        <p:nvSpPr>
          <p:cNvPr id="3" name="Content Placeholder 2"/>
          <p:cNvSpPr>
            <a:spLocks noGrp="1"/>
          </p:cNvSpPr>
          <p:nvPr>
            <p:ph idx="1"/>
          </p:nvPr>
        </p:nvSpPr>
        <p:spPr/>
        <p:txBody>
          <a:bodyPr/>
          <a:lstStyle/>
          <a:p>
            <a:r>
              <a:rPr lang="lt-LT" dirty="0" smtClean="0"/>
              <a:t>Kas yra žurnalisto šaltinis?</a:t>
            </a:r>
          </a:p>
          <a:p>
            <a:r>
              <a:rPr lang="lt-LT" dirty="0" smtClean="0"/>
              <a:t>Kodėl svarbu jį išsaugoti paslaptyje?</a:t>
            </a:r>
          </a:p>
          <a:p>
            <a:r>
              <a:rPr lang="lt-LT" dirty="0" smtClean="0"/>
              <a:t>Kaip jį išsaugoti paslaptyje?</a:t>
            </a:r>
          </a:p>
          <a:p>
            <a:r>
              <a:rPr lang="lt-LT" dirty="0" smtClean="0"/>
              <a:t>Kaip jo apsaugą užtikrina LT Konstitucija, įstatymai?</a:t>
            </a:r>
          </a:p>
          <a:p>
            <a:r>
              <a:rPr lang="lt-LT" dirty="0" smtClean="0"/>
              <a:t>Kaip jo apsauga užtikrina EŽTT jurisprudencija?</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a:t>
            </a:fld>
            <a:endParaRPr lang="lt-LT"/>
          </a:p>
        </p:txBody>
      </p:sp>
    </p:spTree>
    <p:extLst>
      <p:ext uri="{BB962C8B-B14F-4D97-AF65-F5344CB8AC3E}">
        <p14:creationId xmlns:p14="http://schemas.microsoft.com/office/powerpoint/2010/main" val="2940012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92500" lnSpcReduction="20000"/>
          </a:bodyPr>
          <a:lstStyle/>
          <a:p>
            <a:r>
              <a:rPr lang="lt-LT" dirty="0" smtClean="0"/>
              <a:t>16. Atsižvelgiant į išdėstytus argumentus darytina išvada, kad Visuomenės informavimo įstatymo 8 straipsnis ta apimtimi, kuria įtvirtinta, kad viešosios informacijos rengėjas, platintojas, viešosios informacijos rengėjo ir (ar) platintojo savininkas, žurnalistas turi teisę išsaugoti informacijos šaltinio paslaptį, neatskleisti informacijos šaltinio net ir teismui, nors informacijos šaltinį atskleisti būtina tam, kad būtų vykdomas teisingumas, prieštarauja Konstitucijos 29 straipsniui.</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20</a:t>
            </a:fld>
            <a:endParaRPr lang="lt-LT"/>
          </a:p>
        </p:txBody>
      </p:sp>
    </p:spTree>
    <p:extLst>
      <p:ext uri="{BB962C8B-B14F-4D97-AF65-F5344CB8AC3E}">
        <p14:creationId xmlns:p14="http://schemas.microsoft.com/office/powerpoint/2010/main" val="4225962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CASE OF GOODWIN v. THE UNITED KINGDOM</a:t>
            </a:r>
            <a:br>
              <a:rPr lang="en-US" sz="2800" dirty="0" smtClean="0"/>
            </a:br>
            <a:r>
              <a:rPr lang="en-US" sz="2800" dirty="0" smtClean="0"/>
              <a:t>(Application no. </a:t>
            </a:r>
            <a:r>
              <a:rPr lang="en-US" sz="2800" dirty="0" smtClean="0">
                <a:hlinkClick r:id="rId2"/>
              </a:rPr>
              <a:t>17488/90</a:t>
            </a:r>
            <a:r>
              <a:rPr lang="lt-LT" sz="2800" dirty="0" smtClean="0"/>
              <a:t>,1996.03.27</a:t>
            </a:r>
            <a:r>
              <a:rPr lang="en-US" sz="2800" dirty="0" smtClean="0"/>
              <a:t>)</a:t>
            </a:r>
            <a:br>
              <a:rPr lang="en-US" sz="2800" dirty="0" smtClean="0"/>
            </a:br>
            <a:endParaRPr lang="lt-LT" sz="2800" dirty="0"/>
          </a:p>
        </p:txBody>
      </p:sp>
      <p:sp>
        <p:nvSpPr>
          <p:cNvPr id="3" name="Content Placeholder 2"/>
          <p:cNvSpPr>
            <a:spLocks noGrp="1"/>
          </p:cNvSpPr>
          <p:nvPr>
            <p:ph idx="1"/>
          </p:nvPr>
        </p:nvSpPr>
        <p:spPr/>
        <p:txBody>
          <a:bodyPr/>
          <a:lstStyle/>
          <a:p>
            <a:r>
              <a:rPr lang="en-US" dirty="0" smtClean="0"/>
              <a:t>10.   </a:t>
            </a:r>
            <a:r>
              <a:rPr lang="en-US" dirty="0" err="1" smtClean="0"/>
              <a:t>Mr</a:t>
            </a:r>
            <a:r>
              <a:rPr lang="en-US" dirty="0" smtClean="0"/>
              <a:t> William Goodwin, a British national, is a journalist and lives in London.</a:t>
            </a:r>
          </a:p>
          <a:p>
            <a:r>
              <a:rPr lang="en-US" dirty="0" smtClean="0"/>
              <a:t>11.   On 3 August 1989 the applicant joined the staff of The Engineer, published by Morgan-Grampian (Publishers) Ltd ("the publishers"), as a trainee journalist.  He was employed by Morgan Grampian PLC ("the employer").</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21</a:t>
            </a:fld>
            <a:endParaRPr lang="lt-LT"/>
          </a:p>
        </p:txBody>
      </p:sp>
    </p:spTree>
    <p:extLst>
      <p:ext uri="{BB962C8B-B14F-4D97-AF65-F5344CB8AC3E}">
        <p14:creationId xmlns:p14="http://schemas.microsoft.com/office/powerpoint/2010/main" val="320849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prstClr val="black"/>
                </a:solidFill>
              </a:rPr>
              <a:t>CASE OF GOODWIN v. THE UNITED KINGDOM</a:t>
            </a:r>
            <a:br>
              <a:rPr lang="en-US" sz="2800" dirty="0">
                <a:solidFill>
                  <a:prstClr val="black"/>
                </a:solidFill>
              </a:rPr>
            </a:br>
            <a:r>
              <a:rPr lang="en-US" sz="2800" dirty="0">
                <a:solidFill>
                  <a:prstClr val="black"/>
                </a:solidFill>
              </a:rPr>
              <a:t>(Application no. </a:t>
            </a:r>
            <a:r>
              <a:rPr lang="en-US" sz="2800" dirty="0">
                <a:solidFill>
                  <a:prstClr val="black"/>
                </a:solidFill>
                <a:hlinkClick r:id="rId2"/>
              </a:rPr>
              <a:t>17488/90</a:t>
            </a:r>
            <a:r>
              <a:rPr lang="lt-LT" sz="2800" dirty="0">
                <a:solidFill>
                  <a:prstClr val="black"/>
                </a:solidFill>
              </a:rPr>
              <a:t>,1996.03.27</a:t>
            </a:r>
            <a:r>
              <a:rPr lang="en-US" sz="2800" dirty="0">
                <a:solidFill>
                  <a:prstClr val="black"/>
                </a:solidFill>
              </a:rPr>
              <a:t>)</a:t>
            </a:r>
            <a:br>
              <a:rPr lang="en-US" sz="2800" dirty="0">
                <a:solidFill>
                  <a:prstClr val="black"/>
                </a:solidFill>
              </a:rPr>
            </a:br>
            <a:endParaRPr lang="lt-LT" dirty="0"/>
          </a:p>
        </p:txBody>
      </p:sp>
      <p:sp>
        <p:nvSpPr>
          <p:cNvPr id="3" name="Content Placeholder 2"/>
          <p:cNvSpPr>
            <a:spLocks noGrp="1"/>
          </p:cNvSpPr>
          <p:nvPr>
            <p:ph idx="1"/>
          </p:nvPr>
        </p:nvSpPr>
        <p:spPr/>
        <p:txBody>
          <a:bodyPr>
            <a:normAutofit fontScale="70000" lnSpcReduction="20000"/>
          </a:bodyPr>
          <a:lstStyle/>
          <a:p>
            <a:r>
              <a:rPr lang="en-US" dirty="0" smtClean="0"/>
              <a:t>On 2 November 1989 the applicant </a:t>
            </a:r>
            <a:r>
              <a:rPr lang="en-US" b="1" dirty="0" smtClean="0"/>
              <a:t>was telephoned </a:t>
            </a:r>
            <a:r>
              <a:rPr lang="en-US" dirty="0" smtClean="0"/>
              <a:t>by a person who, according to the applicant, had previously supplied him with information on the activities of various companies.  The source gave him information about Tetra Ltd ("Tetra"), to the effect that the company was in the process of raising a £5 million loan and had financial problems as a result of an expected loss of £2.1 million for 1989 on a turnover of £20.3 million.  </a:t>
            </a:r>
            <a:r>
              <a:rPr lang="en-US" b="1" dirty="0" smtClean="0"/>
              <a:t>The information was unsolicited and was not given in exchange for any payment</a:t>
            </a:r>
            <a:r>
              <a:rPr lang="en-US" dirty="0" smtClean="0"/>
              <a:t>.  It was provided on an </a:t>
            </a:r>
            <a:r>
              <a:rPr lang="en-US" dirty="0" err="1" smtClean="0"/>
              <a:t>unattributable</a:t>
            </a:r>
            <a:r>
              <a:rPr lang="en-US" dirty="0" smtClean="0"/>
              <a:t> basis.  The applicant maintained that he had no reason to believe that the information derived from a stolen or confidential document.  On 6 and 7 November 1989, intending to write an article about Tetra, </a:t>
            </a:r>
            <a:r>
              <a:rPr lang="en-US" b="1" dirty="0" smtClean="0"/>
              <a:t>he telephoned the company to check the facts and seek its comments on the information.</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22</a:t>
            </a:fld>
            <a:endParaRPr lang="lt-LT"/>
          </a:p>
        </p:txBody>
      </p:sp>
    </p:spTree>
    <p:extLst>
      <p:ext uri="{BB962C8B-B14F-4D97-AF65-F5344CB8AC3E}">
        <p14:creationId xmlns:p14="http://schemas.microsoft.com/office/powerpoint/2010/main" val="335597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500" dirty="0">
                <a:solidFill>
                  <a:prstClr val="black"/>
                </a:solidFill>
              </a:rPr>
              <a:t>CASE OF GOODWIN v. THE UNITED KINGDOM</a:t>
            </a:r>
            <a:br>
              <a:rPr lang="en-US" sz="2500" dirty="0">
                <a:solidFill>
                  <a:prstClr val="black"/>
                </a:solidFill>
              </a:rPr>
            </a:br>
            <a:r>
              <a:rPr lang="en-US" sz="2500" dirty="0">
                <a:solidFill>
                  <a:prstClr val="black"/>
                </a:solidFill>
              </a:rPr>
              <a:t>(Application no. </a:t>
            </a:r>
            <a:r>
              <a:rPr lang="en-US" sz="2500" dirty="0">
                <a:solidFill>
                  <a:prstClr val="black"/>
                </a:solidFill>
                <a:hlinkClick r:id="rId2"/>
              </a:rPr>
              <a:t>17488/90</a:t>
            </a:r>
            <a:r>
              <a:rPr lang="lt-LT" sz="2500" dirty="0">
                <a:solidFill>
                  <a:prstClr val="black"/>
                </a:solidFill>
              </a:rPr>
              <a:t>,1996.03.27</a:t>
            </a:r>
            <a:r>
              <a:rPr lang="en-US" sz="2500" dirty="0">
                <a:solidFill>
                  <a:prstClr val="black"/>
                </a:solidFill>
              </a:rPr>
              <a:t>)</a:t>
            </a:r>
            <a:br>
              <a:rPr lang="en-US" sz="2500" dirty="0">
                <a:solidFill>
                  <a:prstClr val="black"/>
                </a:solidFill>
              </a:rPr>
            </a:br>
            <a:endParaRPr lang="lt-LT" dirty="0"/>
          </a:p>
        </p:txBody>
      </p:sp>
      <p:sp>
        <p:nvSpPr>
          <p:cNvPr id="3" name="Content Placeholder 2"/>
          <p:cNvSpPr>
            <a:spLocks noGrp="1"/>
          </p:cNvSpPr>
          <p:nvPr>
            <p:ph idx="1"/>
          </p:nvPr>
        </p:nvSpPr>
        <p:spPr/>
        <p:txBody>
          <a:bodyPr>
            <a:normAutofit fontScale="85000" lnSpcReduction="20000"/>
          </a:bodyPr>
          <a:lstStyle/>
          <a:p>
            <a:r>
              <a:rPr lang="en-US" b="1" dirty="0" smtClean="0"/>
              <a:t>The information derived from a draft of Tetra’s confidential corporate plan. </a:t>
            </a:r>
            <a:r>
              <a:rPr lang="en-US" dirty="0" smtClean="0"/>
              <a:t>On 1 November 1989 there had been eight numbered copies of the most recent draft.  Five had been in the possession of senior employees of Tetra, one with its accountants, one with a bank and one with an outside consultant.  Each had been in a ring binder and was marked </a:t>
            </a:r>
            <a:r>
              <a:rPr lang="en-US" b="1" dirty="0" smtClean="0"/>
              <a:t>"Strictly Confidential".</a:t>
            </a:r>
            <a:r>
              <a:rPr lang="en-US" dirty="0" smtClean="0"/>
              <a:t>  The accountants’ file had last been seen at about 3 p.m. on 1 November in a room they had been using at Tetra’s premises.  The room had been left unattended between 3 p.m. and 4 p.m. and during that period the file had disappeared.</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23</a:t>
            </a:fld>
            <a:endParaRPr lang="lt-LT"/>
          </a:p>
        </p:txBody>
      </p:sp>
    </p:spTree>
    <p:extLst>
      <p:ext uri="{BB962C8B-B14F-4D97-AF65-F5344CB8AC3E}">
        <p14:creationId xmlns:p14="http://schemas.microsoft.com/office/powerpoint/2010/main" val="56429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500" dirty="0">
                <a:solidFill>
                  <a:prstClr val="black"/>
                </a:solidFill>
              </a:rPr>
              <a:t>CASE OF GOODWIN v. THE UNITED KINGDOM</a:t>
            </a:r>
            <a:br>
              <a:rPr lang="en-US" sz="2500" dirty="0">
                <a:solidFill>
                  <a:prstClr val="black"/>
                </a:solidFill>
              </a:rPr>
            </a:br>
            <a:r>
              <a:rPr lang="en-US" sz="2500" dirty="0">
                <a:solidFill>
                  <a:prstClr val="black"/>
                </a:solidFill>
              </a:rPr>
              <a:t>(Application no. </a:t>
            </a:r>
            <a:r>
              <a:rPr lang="en-US" sz="2500" dirty="0">
                <a:solidFill>
                  <a:prstClr val="black"/>
                </a:solidFill>
                <a:hlinkClick r:id="rId2"/>
              </a:rPr>
              <a:t>17488/90</a:t>
            </a:r>
            <a:r>
              <a:rPr lang="lt-LT" sz="2500" dirty="0">
                <a:solidFill>
                  <a:prstClr val="black"/>
                </a:solidFill>
              </a:rPr>
              <a:t>,1996.03.27</a:t>
            </a:r>
            <a:r>
              <a:rPr lang="en-US" sz="2500" dirty="0">
                <a:solidFill>
                  <a:prstClr val="black"/>
                </a:solidFill>
              </a:rPr>
              <a:t>)</a:t>
            </a:r>
            <a:br>
              <a:rPr lang="en-US" sz="2500" dirty="0">
                <a:solidFill>
                  <a:prstClr val="black"/>
                </a:solidFill>
              </a:rPr>
            </a:br>
            <a:endParaRPr lang="lt-LT" dirty="0"/>
          </a:p>
        </p:txBody>
      </p:sp>
      <p:sp>
        <p:nvSpPr>
          <p:cNvPr id="3" name="Content Placeholder 2"/>
          <p:cNvSpPr>
            <a:spLocks noGrp="1"/>
          </p:cNvSpPr>
          <p:nvPr>
            <p:ph idx="1"/>
          </p:nvPr>
        </p:nvSpPr>
        <p:spPr/>
        <p:txBody>
          <a:bodyPr>
            <a:normAutofit fontScale="92500" lnSpcReduction="20000"/>
          </a:bodyPr>
          <a:lstStyle/>
          <a:p>
            <a:r>
              <a:rPr lang="en-US" dirty="0" smtClean="0"/>
              <a:t>A. Injunction</a:t>
            </a:r>
            <a:r>
              <a:rPr lang="lt-LT" dirty="0" smtClean="0"/>
              <a:t>(uždraudimas)</a:t>
            </a:r>
            <a:r>
              <a:rPr lang="en-US" dirty="0" smtClean="0"/>
              <a:t> and orders for disclosure of sources and documents</a:t>
            </a:r>
          </a:p>
          <a:p>
            <a:r>
              <a:rPr lang="en-US" dirty="0" smtClean="0"/>
              <a:t>12.   On 7 November 1989 </a:t>
            </a:r>
            <a:r>
              <a:rPr lang="en-US" dirty="0" err="1" smtClean="0"/>
              <a:t>Mr</a:t>
            </a:r>
            <a:r>
              <a:rPr lang="en-US" dirty="0" smtClean="0"/>
              <a:t> Justice Hoffmann of the High Court of Justice (Chancery Division) granted an application by Tetra of the same date for an ex parte interim injunction restraining the publishers of The Engineer from publishing any information derived from the corporate plan.  The company informed all the national newspapers and relevant journals of the injunction on 16 November.</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24</a:t>
            </a:fld>
            <a:endParaRPr lang="lt-LT"/>
          </a:p>
        </p:txBody>
      </p:sp>
    </p:spTree>
    <p:extLst>
      <p:ext uri="{BB962C8B-B14F-4D97-AF65-F5344CB8AC3E}">
        <p14:creationId xmlns:p14="http://schemas.microsoft.com/office/powerpoint/2010/main" val="267583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20000"/>
          </a:bodyPr>
          <a:lstStyle/>
          <a:p>
            <a:r>
              <a:rPr lang="en-US" dirty="0" smtClean="0"/>
              <a:t>13.   In an affidavit to the High Court dated 8 November 1989, Tetra stated that if the plan were to be </a:t>
            </a:r>
            <a:r>
              <a:rPr lang="en-US" b="1" dirty="0" smtClean="0"/>
              <a:t>made public it could result in a complete loss of confidence in the company on the part of its actual and potential creditors</a:t>
            </a:r>
            <a:r>
              <a:rPr lang="en-US" dirty="0" smtClean="0"/>
              <a:t>, its customers and in particular its suppliers, with a risk of loss of orders and of a refusal to supply the company with goods and services.  This would inevitably lead to problems with Tetra’s refinancing negotiations.  If the company went into liquidation, there would be approximately four hundred redundancies.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25</a:t>
            </a:fld>
            <a:endParaRPr lang="lt-LT"/>
          </a:p>
        </p:txBody>
      </p:sp>
    </p:spTree>
    <p:extLst>
      <p:ext uri="{BB962C8B-B14F-4D97-AF65-F5344CB8AC3E}">
        <p14:creationId xmlns:p14="http://schemas.microsoft.com/office/powerpoint/2010/main" val="955130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20000"/>
          </a:bodyPr>
          <a:lstStyle/>
          <a:p>
            <a:r>
              <a:rPr lang="en-US" dirty="0" smtClean="0"/>
              <a:t>14.   On 14 November 1989 </a:t>
            </a:r>
            <a:r>
              <a:rPr lang="en-US" dirty="0" err="1" smtClean="0"/>
              <a:t>Mr</a:t>
            </a:r>
            <a:r>
              <a:rPr lang="en-US" dirty="0" smtClean="0"/>
              <a:t> Justice Hoffmann, on an application by Tetra, </a:t>
            </a:r>
            <a:r>
              <a:rPr lang="en-US" b="1" dirty="0" smtClean="0"/>
              <a:t>ordered the publishers</a:t>
            </a:r>
            <a:r>
              <a:rPr lang="en-US" dirty="0" smtClean="0"/>
              <a:t>, under section 10 of the Contempt of Court Act 1981 ("the 1981 Act"; see paragraph 20 below), </a:t>
            </a:r>
            <a:r>
              <a:rPr lang="en-US" b="1" dirty="0" smtClean="0"/>
              <a:t>to disclose </a:t>
            </a:r>
            <a:r>
              <a:rPr lang="en-US" dirty="0" smtClean="0"/>
              <a:t>by 3 p.m. on 15 November the applicant’s notes from the above telephone conversation identifying his source.  On the latter date, the publishers having failed to comply with the order, </a:t>
            </a:r>
            <a:r>
              <a:rPr lang="en-US" dirty="0" err="1" smtClean="0"/>
              <a:t>Mr</a:t>
            </a:r>
            <a:r>
              <a:rPr lang="en-US" dirty="0" smtClean="0"/>
              <a:t> Justice Hoffmann granted Tetra leave to join the applicant’s employer and the applicant himself to the proceedings and gave the defendants until 3 p.m. on the following day to produce the notes.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26</a:t>
            </a:fld>
            <a:endParaRPr lang="lt-LT"/>
          </a:p>
        </p:txBody>
      </p:sp>
    </p:spTree>
    <p:extLst>
      <p:ext uri="{BB962C8B-B14F-4D97-AF65-F5344CB8AC3E}">
        <p14:creationId xmlns:p14="http://schemas.microsoft.com/office/powerpoint/2010/main" val="3465894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US" dirty="0" smtClean="0"/>
              <a:t>On 17 November 1989 the High Court made a further order to the effect that the applicant represented all persons who had received the plan or information derived from it without authority and that such persons </a:t>
            </a:r>
            <a:r>
              <a:rPr lang="en-US" b="1" dirty="0" smtClean="0"/>
              <a:t>should deliver up any copies of the plan in their possession</a:t>
            </a:r>
            <a:r>
              <a:rPr lang="en-US" dirty="0" smtClean="0"/>
              <a:t>. The motion was then adjourned for the applicant to bring this order to the attention of his source.  </a:t>
            </a:r>
            <a:r>
              <a:rPr lang="en-US" b="1" dirty="0" smtClean="0"/>
              <a:t>However, the applicant declined to do so.</a:t>
            </a:r>
          </a:p>
          <a:p>
            <a:r>
              <a:rPr lang="en-US" dirty="0" smtClean="0"/>
              <a:t>15.   On 22 November 1989 </a:t>
            </a:r>
            <a:r>
              <a:rPr lang="en-US" dirty="0" err="1" smtClean="0"/>
              <a:t>Mr</a:t>
            </a:r>
            <a:r>
              <a:rPr lang="en-US" dirty="0" smtClean="0"/>
              <a:t> Justice Hoffmann ordered the applicant to disclose by 3 p.m. on 23 November his notes on the grounds that it was necessary "in the interests of justice", within the meaning of section 10 of the 1981 Act (see paragraph 20 below), for the source’s identity to be disclosed in order to enable Tetra to bring proceedings against the source to recover the document, obtain an injunction preventing further publication or seek damages for the expenses to which it had been put. </a:t>
            </a:r>
            <a:endParaRPr lang="en-US" dirty="0"/>
          </a:p>
        </p:txBody>
      </p:sp>
      <p:sp>
        <p:nvSpPr>
          <p:cNvPr id="4" name="Slide Number Placeholder 3"/>
          <p:cNvSpPr>
            <a:spLocks noGrp="1"/>
          </p:cNvSpPr>
          <p:nvPr>
            <p:ph type="sldNum" sz="quarter" idx="12"/>
          </p:nvPr>
        </p:nvSpPr>
        <p:spPr/>
        <p:txBody>
          <a:bodyPr/>
          <a:lstStyle/>
          <a:p>
            <a:fld id="{9C9DF670-B2B7-46FE-8456-4A4D1B004F1F}" type="slidenum">
              <a:rPr lang="lt-LT" smtClean="0"/>
              <a:t>27</a:t>
            </a:fld>
            <a:endParaRPr lang="lt-LT"/>
          </a:p>
        </p:txBody>
      </p:sp>
    </p:spTree>
    <p:extLst>
      <p:ext uri="{BB962C8B-B14F-4D97-AF65-F5344CB8AC3E}">
        <p14:creationId xmlns:p14="http://schemas.microsoft.com/office/powerpoint/2010/main" val="3279801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lstStyle/>
          <a:p>
            <a:r>
              <a:rPr lang="en-US" dirty="0" smtClean="0"/>
              <a:t>16.   On the same date the Court of Appeal rejected an application by the applicant for a stay of execution of the High Court’s order, but substituted an </a:t>
            </a:r>
            <a:r>
              <a:rPr lang="en-US" b="1" dirty="0" smtClean="0"/>
              <a:t>order requiring the applicant either to disclose his notes to Tetra or to deliver them to the Court of Appeal in a sealed envelope with accompanying affidavit.  </a:t>
            </a:r>
            <a:r>
              <a:rPr lang="en-US" dirty="0" smtClean="0">
                <a:solidFill>
                  <a:srgbClr val="C00000"/>
                </a:solidFill>
              </a:rPr>
              <a:t>The applicant did not comply with this order.</a:t>
            </a:r>
            <a:endParaRPr lang="lt-LT" dirty="0">
              <a:solidFill>
                <a:srgbClr val="C00000"/>
              </a:solidFill>
            </a:endParaRPr>
          </a:p>
        </p:txBody>
      </p:sp>
      <p:sp>
        <p:nvSpPr>
          <p:cNvPr id="4" name="Slide Number Placeholder 3"/>
          <p:cNvSpPr>
            <a:spLocks noGrp="1"/>
          </p:cNvSpPr>
          <p:nvPr>
            <p:ph type="sldNum" sz="quarter" idx="12"/>
          </p:nvPr>
        </p:nvSpPr>
        <p:spPr/>
        <p:txBody>
          <a:bodyPr/>
          <a:lstStyle/>
          <a:p>
            <a:fld id="{9C9DF670-B2B7-46FE-8456-4A4D1B004F1F}" type="slidenum">
              <a:rPr lang="lt-LT" smtClean="0"/>
              <a:t>28</a:t>
            </a:fld>
            <a:endParaRPr lang="lt-LT"/>
          </a:p>
        </p:txBody>
      </p:sp>
    </p:spTree>
    <p:extLst>
      <p:ext uri="{BB962C8B-B14F-4D97-AF65-F5344CB8AC3E}">
        <p14:creationId xmlns:p14="http://schemas.microsoft.com/office/powerpoint/2010/main" val="1387519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10000"/>
          </a:bodyPr>
          <a:lstStyle/>
          <a:p>
            <a:r>
              <a:rPr lang="en-US" dirty="0" smtClean="0"/>
              <a:t>17.   On 23 November 1989 the applicant lodged an appeal with the Court of Appeal from </a:t>
            </a:r>
            <a:r>
              <a:rPr lang="en-US" dirty="0" err="1" smtClean="0"/>
              <a:t>Mr</a:t>
            </a:r>
            <a:r>
              <a:rPr lang="en-US" dirty="0" smtClean="0"/>
              <a:t> Justice Hoffmann’s order of 22 November 1989. He argued that disclosure of his notes </a:t>
            </a:r>
            <a:r>
              <a:rPr lang="en-US" b="1" dirty="0" smtClean="0"/>
              <a:t>was not "necessary in the interests of justice" </a:t>
            </a:r>
            <a:r>
              <a:rPr lang="en-US" dirty="0" smtClean="0"/>
              <a:t>within the meaning of section 10 of the 1981 Act; </a:t>
            </a:r>
            <a:r>
              <a:rPr lang="en-US" b="1" dirty="0" smtClean="0"/>
              <a:t>the public interest in publication outweighed the interest in preserving confidentiality</a:t>
            </a:r>
            <a:r>
              <a:rPr lang="en-US" dirty="0" smtClean="0"/>
              <a:t>; and, since he had not facilitated any breach of confidence, the disclosure </a:t>
            </a:r>
            <a:r>
              <a:rPr lang="en-US" b="1" dirty="0" smtClean="0"/>
              <a:t>order against him was invalid</a:t>
            </a:r>
            <a:r>
              <a:rPr lang="en-US" dirty="0" smtClean="0"/>
              <a:t>.</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29</a:t>
            </a:fld>
            <a:endParaRPr lang="lt-LT"/>
          </a:p>
        </p:txBody>
      </p:sp>
    </p:spTree>
    <p:extLst>
      <p:ext uri="{BB962C8B-B14F-4D97-AF65-F5344CB8AC3E}">
        <p14:creationId xmlns:p14="http://schemas.microsoft.com/office/powerpoint/2010/main" val="225499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Visuomenės informavimo įstatymas</a:t>
            </a:r>
            <a:endParaRPr lang="lt-LT" dirty="0"/>
          </a:p>
        </p:txBody>
      </p:sp>
      <p:sp>
        <p:nvSpPr>
          <p:cNvPr id="3" name="Content Placeholder 2"/>
          <p:cNvSpPr>
            <a:spLocks noGrp="1"/>
          </p:cNvSpPr>
          <p:nvPr>
            <p:ph idx="1"/>
          </p:nvPr>
        </p:nvSpPr>
        <p:spPr/>
        <p:txBody>
          <a:bodyPr>
            <a:normAutofit fontScale="85000" lnSpcReduction="10000"/>
          </a:bodyPr>
          <a:lstStyle/>
          <a:p>
            <a:r>
              <a:rPr lang="lt-LT" dirty="0" smtClean="0"/>
              <a:t>8 straipsnis. Informacijos šaltinio paslaptis</a:t>
            </a:r>
          </a:p>
          <a:p>
            <a:endParaRPr lang="lt-LT" dirty="0" smtClean="0"/>
          </a:p>
          <a:p>
            <a:r>
              <a:rPr lang="lt-LT" dirty="0" smtClean="0"/>
              <a:t>Viešosios informacijos rengėjas, skleidėjas, jų dalyvis, žurnalistas turi teisę išsaugoti informacijos šaltinio paslaptį, neatskleisti informacijos šaltinio, išskyrus atvejus, kai informacijos šaltinį </a:t>
            </a:r>
            <a:r>
              <a:rPr lang="lt-LT" b="1" dirty="0" smtClean="0"/>
              <a:t>teismo sprendimu </a:t>
            </a:r>
            <a:r>
              <a:rPr lang="lt-LT" dirty="0" smtClean="0"/>
              <a:t>atskleisti būtina dėl </a:t>
            </a:r>
            <a:r>
              <a:rPr lang="lt-LT" b="1" dirty="0" smtClean="0"/>
              <a:t>gyvybiškai svarbių ar kitų ypač reikšmingų visuomenės interesų</a:t>
            </a:r>
            <a:r>
              <a:rPr lang="lt-LT" dirty="0" smtClean="0"/>
              <a:t>, taip pat siekiant užtikrinti, kad būtų apgintos asmenų konstitucinės teisės ir laisvės ir kad būtų vykdomas teisingumas.</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a:t>
            </a:fld>
            <a:endParaRPr lang="lt-LT"/>
          </a:p>
        </p:txBody>
      </p:sp>
    </p:spTree>
    <p:extLst>
      <p:ext uri="{BB962C8B-B14F-4D97-AF65-F5344CB8AC3E}">
        <p14:creationId xmlns:p14="http://schemas.microsoft.com/office/powerpoint/2010/main" val="3723022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US" dirty="0" smtClean="0"/>
              <a:t>Lord Bridge, in the first of the five separate speeches given in the applicant’s case, underlined that in applying section 10 it was necessary to carry out a </a:t>
            </a:r>
            <a:r>
              <a:rPr lang="en-US" b="1" dirty="0" smtClean="0"/>
              <a:t>balancing exercise between the need to protect sources and, inter alia, the "interests of justice".</a:t>
            </a:r>
            <a:r>
              <a:rPr lang="en-US" dirty="0" smtClean="0"/>
              <a:t>  He referred to a number of other cases in relation to how the balancing exercise should be conducted (in particular Secretary of State for </a:t>
            </a:r>
            <a:r>
              <a:rPr lang="en-US" dirty="0" err="1" smtClean="0"/>
              <a:t>Defence</a:t>
            </a:r>
            <a:r>
              <a:rPr lang="en-US" dirty="0" smtClean="0"/>
              <a:t> v. Guardian Newspapers Ltd [1985] Appeal Cases 339) and continued:</a:t>
            </a:r>
          </a:p>
          <a:p>
            <a:r>
              <a:rPr lang="en-US" dirty="0" smtClean="0"/>
              <a:t>"... the question whether disclosure is necessary in the</a:t>
            </a:r>
            <a:r>
              <a:rPr lang="lt-LT" dirty="0" smtClean="0"/>
              <a:t> </a:t>
            </a:r>
            <a:r>
              <a:rPr lang="en-US" dirty="0" smtClean="0"/>
              <a:t>interests of justice gives rise to a more difficult problem</a:t>
            </a:r>
            <a:r>
              <a:rPr lang="lt-LT" dirty="0" smtClean="0"/>
              <a:t> </a:t>
            </a:r>
            <a:r>
              <a:rPr lang="en-US" b="1" dirty="0" smtClean="0"/>
              <a:t>of weighing one public interest against another. </a:t>
            </a:r>
            <a:r>
              <a:rPr lang="en-US" dirty="0" smtClean="0"/>
              <a:t> A question</a:t>
            </a:r>
            <a:r>
              <a:rPr lang="lt-LT" dirty="0" smtClean="0"/>
              <a:t> </a:t>
            </a:r>
            <a:r>
              <a:rPr lang="en-US" dirty="0" smtClean="0"/>
              <a:t>arising under this part of section 10 has not previously come</a:t>
            </a:r>
            <a:r>
              <a:rPr lang="lt-LT" dirty="0" smtClean="0"/>
              <a:t> </a:t>
            </a:r>
            <a:r>
              <a:rPr lang="en-US" dirty="0" smtClean="0"/>
              <a:t>before your Lordships’ House for decision.  In discussing the</a:t>
            </a:r>
            <a:r>
              <a:rPr lang="lt-LT" dirty="0" smtClean="0"/>
              <a:t> </a:t>
            </a:r>
            <a:r>
              <a:rPr lang="en-US" dirty="0" smtClean="0"/>
              <a:t>section generally Lord </a:t>
            </a:r>
            <a:r>
              <a:rPr lang="en-US" dirty="0" err="1" smtClean="0"/>
              <a:t>Diplock</a:t>
            </a:r>
            <a:r>
              <a:rPr lang="en-US" dirty="0" smtClean="0"/>
              <a:t> said in Secretary of State for</a:t>
            </a:r>
            <a:r>
              <a:rPr lang="lt-LT" dirty="0" smtClean="0"/>
              <a:t> </a:t>
            </a:r>
            <a:r>
              <a:rPr lang="en-US" dirty="0" err="1" smtClean="0"/>
              <a:t>Defence</a:t>
            </a:r>
            <a:r>
              <a:rPr lang="en-US" dirty="0" smtClean="0"/>
              <a:t> v. Guardian Newspapers Ltd [1985] Appeal Cases 339,350:</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30</a:t>
            </a:fld>
            <a:endParaRPr lang="lt-LT"/>
          </a:p>
        </p:txBody>
      </p:sp>
    </p:spTree>
    <p:extLst>
      <p:ext uri="{BB962C8B-B14F-4D97-AF65-F5344CB8AC3E}">
        <p14:creationId xmlns:p14="http://schemas.microsoft.com/office/powerpoint/2010/main" val="1536563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77500" lnSpcReduction="20000"/>
          </a:bodyPr>
          <a:lstStyle/>
          <a:p>
            <a:r>
              <a:rPr lang="en-US" b="1" dirty="0" smtClean="0"/>
              <a:t>C. Fine for contempt</a:t>
            </a:r>
            <a:r>
              <a:rPr lang="lt-LT" b="1" dirty="0" smtClean="0"/>
              <a:t> (teismo negerbimas)</a:t>
            </a:r>
            <a:r>
              <a:rPr lang="en-US" b="1" dirty="0" smtClean="0"/>
              <a:t> of court</a:t>
            </a:r>
          </a:p>
          <a:p>
            <a:r>
              <a:rPr lang="en-US" dirty="0" smtClean="0"/>
              <a:t>19.   In the meantime, on 23 November 1989, the applicant had been served with a motion seeking his committal for contempt of court, an offence which was punishable by an unlimited fine or up to two years’ imprisonment (section 14 of the 1981 Act).  On 24 November, at a hearing in the High Court, counsel for the applicant had conceded that he had been in contempt but the motion was adjourned pending the appeal.</a:t>
            </a:r>
          </a:p>
          <a:p>
            <a:r>
              <a:rPr lang="en-US" dirty="0" smtClean="0"/>
              <a:t>Following the House of Lord’s dismissal of the appeal, the High Court, on 10 April 1990, fined the applicant £5,000 for contempt of court.</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31</a:t>
            </a:fld>
            <a:endParaRPr lang="lt-LT"/>
          </a:p>
        </p:txBody>
      </p:sp>
    </p:spTree>
    <p:extLst>
      <p:ext uri="{BB962C8B-B14F-4D97-AF65-F5344CB8AC3E}">
        <p14:creationId xmlns:p14="http://schemas.microsoft.com/office/powerpoint/2010/main" val="1360513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20000"/>
          </a:bodyPr>
          <a:lstStyle/>
          <a:p>
            <a:r>
              <a:rPr lang="en-US" b="1" dirty="0" smtClean="0"/>
              <a:t>B. Did the interference pursue a legitimate aim?</a:t>
            </a:r>
          </a:p>
          <a:p>
            <a:r>
              <a:rPr lang="en-US" dirty="0" smtClean="0"/>
              <a:t>35.   It was not disputed before the Convention institutions that the aim of the impugned measures </a:t>
            </a:r>
            <a:r>
              <a:rPr lang="en-US" b="1" dirty="0" smtClean="0"/>
              <a:t>was to protect Tetra’s rights and that the interference thus pursued a legitimate aim</a:t>
            </a:r>
            <a:r>
              <a:rPr lang="en-US" dirty="0" smtClean="0"/>
              <a:t>. The Government maintained that the measures were also taken for the prevention of crime.</a:t>
            </a:r>
          </a:p>
          <a:p>
            <a:r>
              <a:rPr lang="en-US" dirty="0" smtClean="0"/>
              <a:t>36.   The Court, being satisfied that the interference pursued the first of these aims, does not find it necessary to determine whether it also pursued the second.</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32</a:t>
            </a:fld>
            <a:endParaRPr lang="lt-LT"/>
          </a:p>
        </p:txBody>
      </p:sp>
    </p:spTree>
    <p:extLst>
      <p:ext uri="{BB962C8B-B14F-4D97-AF65-F5344CB8AC3E}">
        <p14:creationId xmlns:p14="http://schemas.microsoft.com/office/powerpoint/2010/main" val="1981996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lstStyle/>
          <a:p>
            <a:r>
              <a:rPr lang="en-US" dirty="0" smtClean="0"/>
              <a:t>37.   </a:t>
            </a:r>
            <a:r>
              <a:rPr lang="en-US" b="1" dirty="0" smtClean="0"/>
              <a:t>The applicant </a:t>
            </a:r>
            <a:r>
              <a:rPr lang="en-US" dirty="0" smtClean="0"/>
              <a:t>and the Commission were of the opinion that Article 10 (art. 10) of the Convention required that any compulsion imposed on a journalist to reveal his source had to be limited to exceptional circumstances where vital public or individual interests were at stake.  </a:t>
            </a:r>
            <a:r>
              <a:rPr lang="en-US" b="1" dirty="0" smtClean="0"/>
              <a:t>This test was not satisfied in the present case.</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33</a:t>
            </a:fld>
            <a:endParaRPr lang="lt-LT"/>
          </a:p>
        </p:txBody>
      </p:sp>
    </p:spTree>
    <p:extLst>
      <p:ext uri="{BB962C8B-B14F-4D97-AF65-F5344CB8AC3E}">
        <p14:creationId xmlns:p14="http://schemas.microsoft.com/office/powerpoint/2010/main" val="91888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lstStyle/>
          <a:p>
            <a:r>
              <a:rPr lang="en-US" dirty="0" smtClean="0"/>
              <a:t>The applicant and the Commission invoked the fact that Tetra had </a:t>
            </a:r>
            <a:r>
              <a:rPr lang="en-US" b="1" dirty="0" smtClean="0"/>
              <a:t>already obtained </a:t>
            </a:r>
            <a:r>
              <a:rPr lang="en-US" dirty="0" smtClean="0"/>
              <a:t>an injunction restraining publication (see paragraph 12 above), and that </a:t>
            </a:r>
            <a:r>
              <a:rPr lang="en-US" b="1" dirty="0" smtClean="0"/>
              <a:t>no breach of that injunction had occurred. </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34</a:t>
            </a:fld>
            <a:endParaRPr lang="lt-LT"/>
          </a:p>
        </p:txBody>
      </p:sp>
    </p:spTree>
    <p:extLst>
      <p:ext uri="{BB962C8B-B14F-4D97-AF65-F5344CB8AC3E}">
        <p14:creationId xmlns:p14="http://schemas.microsoft.com/office/powerpoint/2010/main" val="327345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20000"/>
          </a:bodyPr>
          <a:lstStyle/>
          <a:p>
            <a:r>
              <a:rPr lang="en-US" dirty="0" smtClean="0"/>
              <a:t>Since the information in question </a:t>
            </a:r>
            <a:r>
              <a:rPr lang="en-US" b="1" dirty="0" smtClean="0"/>
              <a:t>was of a type commonly found in the business press</a:t>
            </a:r>
            <a:r>
              <a:rPr lang="en-US" dirty="0" smtClean="0"/>
              <a:t>, they did not consider that the risk of damage that further publication could cause was substantiated by Tetra, which had suffered none of the harm adverted to. The applicant added that the information </a:t>
            </a:r>
            <a:r>
              <a:rPr lang="en-US" b="1" dirty="0" smtClean="0"/>
              <a:t>was newsworthy </a:t>
            </a:r>
            <a:r>
              <a:rPr lang="en-US" dirty="0" smtClean="0"/>
              <a:t>even though it </a:t>
            </a:r>
            <a:r>
              <a:rPr lang="en-US" b="1" dirty="0" smtClean="0"/>
              <a:t>did not reveal matters of vital public interest, such as crime or malfeasance</a:t>
            </a:r>
            <a:r>
              <a:rPr lang="en-US" dirty="0" smtClean="0"/>
              <a:t>. The information about Tetra’s mismanagement, losses and loan-seeking activities </a:t>
            </a:r>
            <a:r>
              <a:rPr lang="en-US" b="1" dirty="0" smtClean="0"/>
              <a:t>was factual, topical and of direct interest to customers and investors in the market for computer software.  </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35</a:t>
            </a:fld>
            <a:endParaRPr lang="lt-LT"/>
          </a:p>
        </p:txBody>
      </p:sp>
    </p:spTree>
    <p:extLst>
      <p:ext uri="{BB962C8B-B14F-4D97-AF65-F5344CB8AC3E}">
        <p14:creationId xmlns:p14="http://schemas.microsoft.com/office/powerpoint/2010/main" val="489206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20000"/>
          </a:bodyPr>
          <a:lstStyle/>
          <a:p>
            <a:r>
              <a:rPr lang="lt-LT" b="1" dirty="0" err="1" smtClean="0"/>
              <a:t>Plaintiff</a:t>
            </a:r>
            <a:r>
              <a:rPr lang="lt-LT" dirty="0" smtClean="0"/>
              <a:t>. </a:t>
            </a:r>
            <a:r>
              <a:rPr lang="en-US" dirty="0" smtClean="0"/>
              <a:t>In any event, the degree of public interest in the information </a:t>
            </a:r>
            <a:r>
              <a:rPr lang="en-US" b="1" dirty="0" smtClean="0"/>
              <a:t>could not be a test of whether there was a pressing social need </a:t>
            </a:r>
            <a:r>
              <a:rPr lang="en-US" dirty="0" smtClean="0"/>
              <a:t>to order the source’s disclosure.  </a:t>
            </a:r>
            <a:r>
              <a:rPr lang="en-US" dirty="0" smtClean="0">
                <a:solidFill>
                  <a:srgbClr val="C00000"/>
                </a:solidFill>
              </a:rPr>
              <a:t>A source may provide information of little value one day and of great value the next</a:t>
            </a:r>
            <a:r>
              <a:rPr lang="en-US" dirty="0" smtClean="0"/>
              <a:t>; what mattered was that the relationship between the journalist and the source was generating the kind of information which had legitimate news potential.  This was not to deny Tetra’s entitlement to keep its operations secret, if it could, but to contest that </a:t>
            </a:r>
            <a:r>
              <a:rPr lang="en-US" b="1" dirty="0" smtClean="0"/>
              <a:t>there was a pressing social need for punishing the applicant for refusing to disclose the source of the information which Tetra had been unable to keep secret.</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36</a:t>
            </a:fld>
            <a:endParaRPr lang="lt-LT"/>
          </a:p>
        </p:txBody>
      </p:sp>
    </p:spTree>
    <p:extLst>
      <p:ext uri="{BB962C8B-B14F-4D97-AF65-F5344CB8AC3E}">
        <p14:creationId xmlns:p14="http://schemas.microsoft.com/office/powerpoint/2010/main" val="2650893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62500" lnSpcReduction="20000"/>
          </a:bodyPr>
          <a:lstStyle/>
          <a:p>
            <a:r>
              <a:rPr lang="en-US" dirty="0" smtClean="0"/>
              <a:t>38.   </a:t>
            </a:r>
            <a:r>
              <a:rPr lang="en-US" b="1" dirty="0" smtClean="0"/>
              <a:t>The Government contended that the disclosure order was necessary in a democratic society for the protection of "the rights" of Tetra.</a:t>
            </a:r>
            <a:r>
              <a:rPr lang="en-US" dirty="0" smtClean="0"/>
              <a:t>  The function of the domestic courts was both to ascertain facts and, in the light of the facts established, to determine the legal consequences which should flow from them.  In the Government’s view, the supervisory jurisdiction of the Convention institutions extended only to the latter.  These limitations on the Convention review were of importance in the present case, where the national courts had proceeded on the basis that the applicant had received the information from his source in ignorance as to its confidential nature, although, in fact, this was something he ought to have </a:t>
            </a:r>
            <a:r>
              <a:rPr lang="en-US" dirty="0" err="1" smtClean="0"/>
              <a:t>recognised</a:t>
            </a:r>
            <a:r>
              <a:rPr lang="en-US" dirty="0" smtClean="0"/>
              <a:t>. </a:t>
            </a:r>
            <a:r>
              <a:rPr lang="en-US" b="1" dirty="0" smtClean="0"/>
              <a:t>Moreover, the source was probably the thief of the confidential business plan and had improper motives for divulging the information</a:t>
            </a:r>
            <a:r>
              <a:rPr lang="en-US" dirty="0" smtClean="0"/>
              <a:t>. In addition, the plaintiffs would </a:t>
            </a:r>
            <a:r>
              <a:rPr lang="en-US" dirty="0" smtClean="0">
                <a:solidFill>
                  <a:srgbClr val="C00000"/>
                </a:solidFill>
              </a:rPr>
              <a:t>suffer serious commercial damage from further publication of the information.</a:t>
            </a:r>
            <a:r>
              <a:rPr lang="en-US" dirty="0" smtClean="0"/>
              <a:t>  These findings by the domestic courts were based upon the evidence which was placed before them.</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37</a:t>
            </a:fld>
            <a:endParaRPr lang="lt-LT"/>
          </a:p>
        </p:txBody>
      </p:sp>
    </p:spTree>
    <p:extLst>
      <p:ext uri="{BB962C8B-B14F-4D97-AF65-F5344CB8AC3E}">
        <p14:creationId xmlns:p14="http://schemas.microsoft.com/office/powerpoint/2010/main" val="850915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20000"/>
          </a:bodyPr>
          <a:lstStyle/>
          <a:p>
            <a:r>
              <a:rPr lang="en-US" dirty="0" smtClean="0"/>
              <a:t>The journalist’s privilege should not extend to the protection of a source who has conducted himself </a:t>
            </a:r>
            <a:r>
              <a:rPr lang="en-US" b="1" dirty="0" smtClean="0"/>
              <a:t>mala fide </a:t>
            </a:r>
            <a:r>
              <a:rPr lang="en-US" dirty="0" smtClean="0"/>
              <a:t>or, at least, irresponsibly, in order to enable him to pass on, with impunity, information which has no public importance.  The source in the present case had not exercised the responsibility which was called for by Article 10 (art. 10) of the Convention. The information in issue did not possess a public-interest content which justified interference with the rights of a private company such as Tetra.</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38</a:t>
            </a:fld>
            <a:endParaRPr lang="lt-LT"/>
          </a:p>
        </p:txBody>
      </p:sp>
    </p:spTree>
    <p:extLst>
      <p:ext uri="{BB962C8B-B14F-4D97-AF65-F5344CB8AC3E}">
        <p14:creationId xmlns:p14="http://schemas.microsoft.com/office/powerpoint/2010/main" val="4039076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Autofit/>
          </a:bodyPr>
          <a:lstStyle/>
          <a:p>
            <a:r>
              <a:rPr lang="lt-LT" sz="1600" dirty="0" smtClean="0"/>
              <a:t>39. </a:t>
            </a:r>
            <a:r>
              <a:rPr lang="en-US" sz="1600" b="1" dirty="0" smtClean="0"/>
              <a:t>Protection of journalistic sources is one of the basic conditions for press freedom</a:t>
            </a:r>
            <a:r>
              <a:rPr lang="en-US" sz="1600" dirty="0" smtClean="0"/>
              <a:t>, as is reflected in the laws and the professional codes of conduct in a number of Contracting States and is affirmed in several international instruments on journalistic freedoms (see, amongst others, the </a:t>
            </a:r>
            <a:r>
              <a:rPr lang="en-US" sz="1600" b="1" dirty="0" smtClean="0"/>
              <a:t>Resolution on Journalistic Freedoms and Human Rights</a:t>
            </a:r>
            <a:r>
              <a:rPr lang="en-US" sz="1600" dirty="0" smtClean="0"/>
              <a:t>, adopted at the 4th European Ministerial Conference on Mass Media Policy (Prague, 7-8 December 1994) and </a:t>
            </a:r>
            <a:r>
              <a:rPr lang="en-US" sz="1600" b="1" dirty="0" smtClean="0"/>
              <a:t>Resolution on the Confidentiality of Journalists’ Sources by the European Parliament, 18 January 1994</a:t>
            </a:r>
            <a:r>
              <a:rPr lang="en-US" sz="1600" dirty="0" smtClean="0"/>
              <a:t>, </a:t>
            </a:r>
            <a:r>
              <a:rPr lang="en-US" sz="1600" b="1" dirty="0" smtClean="0"/>
              <a:t>Official Journal of the European Communities No. C </a:t>
            </a:r>
            <a:r>
              <a:rPr lang="en-US" sz="1600" b="1" dirty="0" smtClean="0">
                <a:hlinkClick r:id="rId3"/>
              </a:rPr>
              <a:t>44/34</a:t>
            </a:r>
            <a:r>
              <a:rPr lang="en-US" sz="1600" dirty="0" smtClean="0"/>
              <a:t>). </a:t>
            </a:r>
            <a:r>
              <a:rPr lang="en-US" sz="1600" dirty="0" smtClean="0">
                <a:solidFill>
                  <a:srgbClr val="C00000"/>
                </a:solidFill>
              </a:rPr>
              <a:t>Without such protection, sources may be </a:t>
            </a:r>
            <a:r>
              <a:rPr lang="en-US" sz="1600" b="1" dirty="0" smtClean="0">
                <a:solidFill>
                  <a:srgbClr val="C00000"/>
                </a:solidFill>
              </a:rPr>
              <a:t>deterred</a:t>
            </a:r>
            <a:r>
              <a:rPr lang="en-US" sz="1600" dirty="0" smtClean="0">
                <a:solidFill>
                  <a:srgbClr val="C00000"/>
                </a:solidFill>
              </a:rPr>
              <a:t> </a:t>
            </a:r>
            <a:r>
              <a:rPr lang="lt-LT" sz="1600" dirty="0" smtClean="0">
                <a:solidFill>
                  <a:srgbClr val="C00000"/>
                </a:solidFill>
              </a:rPr>
              <a:t>(atbaidyti) </a:t>
            </a:r>
            <a:r>
              <a:rPr lang="en-US" sz="1600" dirty="0" smtClean="0">
                <a:solidFill>
                  <a:srgbClr val="C00000"/>
                </a:solidFill>
              </a:rPr>
              <a:t>from assisting the press in informing the public on matters of public interest.  </a:t>
            </a:r>
            <a:r>
              <a:rPr lang="en-US" sz="1600" dirty="0" smtClean="0"/>
              <a:t>As a result the vital public-watchdog role of the press may be undermined and the ability of the press to provide accurate and reliable information may be adversely affected.  Having regard to the importance of the protection of journalistic sources for press freedom in a democratic society and the potentially chilling effect an order of source disclosure has on the exercise of that freedom, </a:t>
            </a:r>
            <a:r>
              <a:rPr lang="en-US" sz="1600" b="1" u="sng" dirty="0" smtClean="0"/>
              <a:t>such a measure cannot be compatible with Article 10 (art. 10) of the Convention unless it is justified by an overriding requirement in the public interest.</a:t>
            </a:r>
          </a:p>
          <a:p>
            <a:r>
              <a:rPr lang="en-US" sz="1600" dirty="0" smtClean="0"/>
              <a:t>These considerations are to be taken into account in applying to the facts of the present case the test of necessity in a democratic society under paragraph 2 of Article 10 (art. 10-2).</a:t>
            </a:r>
          </a:p>
          <a:p>
            <a:endParaRPr lang="lt-LT" sz="1600" dirty="0"/>
          </a:p>
        </p:txBody>
      </p:sp>
      <p:sp>
        <p:nvSpPr>
          <p:cNvPr id="4" name="Slide Number Placeholder 3"/>
          <p:cNvSpPr>
            <a:spLocks noGrp="1"/>
          </p:cNvSpPr>
          <p:nvPr>
            <p:ph type="sldNum" sz="quarter" idx="12"/>
          </p:nvPr>
        </p:nvSpPr>
        <p:spPr/>
        <p:txBody>
          <a:bodyPr/>
          <a:lstStyle/>
          <a:p>
            <a:fld id="{9C9DF670-B2B7-46FE-8456-4A4D1B004F1F}" type="slidenum">
              <a:rPr lang="lt-LT" smtClean="0"/>
              <a:t>39</a:t>
            </a:fld>
            <a:endParaRPr lang="lt-LT"/>
          </a:p>
        </p:txBody>
      </p:sp>
    </p:spTree>
    <p:extLst>
      <p:ext uri="{BB962C8B-B14F-4D97-AF65-F5344CB8AC3E}">
        <p14:creationId xmlns:p14="http://schemas.microsoft.com/office/powerpoint/2010/main" val="302034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lstStyle/>
          <a:p>
            <a:r>
              <a:rPr lang="lt-LT" dirty="0" smtClean="0"/>
              <a:t>LR KT 2002-10-23 nutarimas „Dėl viešojo asmens privataus gyvenimo apsaugos ir žurnalisto teisės neatskleisti informacijos šaltinio“</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a:t>
            </a:fld>
            <a:endParaRPr lang="lt-LT"/>
          </a:p>
        </p:txBody>
      </p:sp>
    </p:spTree>
    <p:extLst>
      <p:ext uri="{BB962C8B-B14F-4D97-AF65-F5344CB8AC3E}">
        <p14:creationId xmlns:p14="http://schemas.microsoft.com/office/powerpoint/2010/main" val="24860105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US" dirty="0" smtClean="0"/>
              <a:t>40.   As a matter of general principle, the </a:t>
            </a:r>
            <a:r>
              <a:rPr lang="en-US" b="1" dirty="0" smtClean="0"/>
              <a:t>"necessity" </a:t>
            </a:r>
            <a:r>
              <a:rPr lang="en-US" dirty="0" smtClean="0"/>
              <a:t>for any restriction on freedom of expression must be convincingly established (see the Sunday Times v. the United Kingdom (no. 2) judgment of 26 November 1991, Series A no. 217, pp. 28-29, </a:t>
            </a:r>
            <a:r>
              <a:rPr lang="en-US" dirty="0" err="1" smtClean="0"/>
              <a:t>para</a:t>
            </a:r>
            <a:r>
              <a:rPr lang="en-US" dirty="0" smtClean="0"/>
              <a:t>. 50, for a statement of the major principles governing the "necessity" test). Admittedly, it is in the first place for the national </a:t>
            </a:r>
            <a:r>
              <a:rPr lang="en-US" b="1" dirty="0" smtClean="0"/>
              <a:t>authorities to assess whether there is a "pressing social need" </a:t>
            </a:r>
            <a:r>
              <a:rPr lang="en-US" dirty="0" smtClean="0"/>
              <a:t>for the restriction and, in making their assessment, they enjoy a certain margin of appreciation.  In the present context, however, the national margin of appreciation is circumscribed </a:t>
            </a:r>
            <a:r>
              <a:rPr lang="en-US" b="1" dirty="0" smtClean="0"/>
              <a:t>by the interest of democratic society in ensuring and maintaining a free press.</a:t>
            </a:r>
            <a:r>
              <a:rPr lang="en-US" dirty="0" smtClean="0"/>
              <a:t>  Similarly, that interest will weigh heavily in the balance in determining, as must be done under paragraph 2 of Article 10 (art. 10-2), whether the restriction was proportionate to the legitimate aim pursued.  In sum, limitations on the confidentiality of journalistic sources call for the most careful scrutiny by the Court.</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40</a:t>
            </a:fld>
            <a:endParaRPr lang="lt-LT"/>
          </a:p>
        </p:txBody>
      </p:sp>
    </p:spTree>
    <p:extLst>
      <p:ext uri="{BB962C8B-B14F-4D97-AF65-F5344CB8AC3E}">
        <p14:creationId xmlns:p14="http://schemas.microsoft.com/office/powerpoint/2010/main" val="4034705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solidFill>
                  <a:prstClr val="black"/>
                </a:solidFill>
              </a:rPr>
              <a:t>CASE OF GOODWIN v. THE UNITED KINGDOM</a:t>
            </a:r>
            <a:br>
              <a:rPr lang="en-US" sz="2300" dirty="0">
                <a:solidFill>
                  <a:prstClr val="black"/>
                </a:solidFill>
              </a:rPr>
            </a:br>
            <a:r>
              <a:rPr lang="en-US" sz="2300" dirty="0">
                <a:solidFill>
                  <a:prstClr val="black"/>
                </a:solidFill>
              </a:rPr>
              <a:t>(Application no. </a:t>
            </a:r>
            <a:r>
              <a:rPr lang="en-US" sz="2300" dirty="0">
                <a:solidFill>
                  <a:prstClr val="black"/>
                </a:solidFill>
                <a:hlinkClick r:id="rId2"/>
              </a:rPr>
              <a:t>17488/90</a:t>
            </a:r>
            <a:r>
              <a:rPr lang="lt-LT" sz="2300" dirty="0">
                <a:solidFill>
                  <a:prstClr val="black"/>
                </a:solidFill>
              </a:rPr>
              <a:t>,1996.03.27</a:t>
            </a:r>
            <a:r>
              <a:rPr lang="en-US" sz="2300"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US" dirty="0" smtClean="0"/>
              <a:t>46.   In sum, there was not, in the Court’s view, a reasonable relationship of proportionality between the legitimate aim pursued by the disclosure order and the means deployed to achieve that aim.  </a:t>
            </a:r>
            <a:r>
              <a:rPr lang="en-US" b="1" dirty="0" smtClean="0"/>
              <a:t>The restriction which the disclosure order entailed on the applicant journalist’s exercise of his freedom of expression cannot therefore be regarded as having been necessary in a democratic society, within the meaning of paragraph 2 of Article 10 (art. 10-2)</a:t>
            </a:r>
            <a:r>
              <a:rPr lang="en-US" dirty="0" smtClean="0"/>
              <a:t>, for the protection of Tetra’s rights under English law, notwithstanding the margin of appreciation available to the national authorities.</a:t>
            </a:r>
          </a:p>
          <a:p>
            <a:r>
              <a:rPr lang="en-US" dirty="0" smtClean="0"/>
              <a:t>Accordingly, the Court concludes that both the order requiring the applicant to reveal his source and the fine imposed upon him for having refused to do so </a:t>
            </a:r>
            <a:r>
              <a:rPr lang="en-US" b="1" dirty="0" smtClean="0"/>
              <a:t>gave rise to a violation of his right to freedom of expression under Article 10 </a:t>
            </a:r>
            <a:r>
              <a:rPr lang="en-US" dirty="0" smtClean="0"/>
              <a:t>(art. 10).</a:t>
            </a: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41</a:t>
            </a:fld>
            <a:endParaRPr lang="lt-LT"/>
          </a:p>
        </p:txBody>
      </p:sp>
    </p:spTree>
    <p:extLst>
      <p:ext uri="{BB962C8B-B14F-4D97-AF65-F5344CB8AC3E}">
        <p14:creationId xmlns:p14="http://schemas.microsoft.com/office/powerpoint/2010/main" val="41064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CASE OF NAGLA v. LATVIA</a:t>
            </a:r>
            <a:r>
              <a:rPr lang="lt-LT" sz="2400" dirty="0"/>
              <a:t/>
            </a:r>
            <a:br>
              <a:rPr lang="lt-LT" sz="2400" dirty="0"/>
            </a:br>
            <a:r>
              <a:rPr lang="en-GB" sz="2400" i="1" dirty="0" smtClean="0"/>
              <a:t>(</a:t>
            </a:r>
            <a:r>
              <a:rPr lang="en-GB" sz="2400" i="1" dirty="0"/>
              <a:t>Application no. </a:t>
            </a:r>
            <a:r>
              <a:rPr lang="en-GB" sz="2400" i="1" dirty="0" smtClean="0"/>
              <a:t>73469/10</a:t>
            </a:r>
            <a:r>
              <a:rPr lang="lt-LT" sz="2400" i="1" dirty="0" smtClean="0"/>
              <a:t>, 2013.07.10</a:t>
            </a:r>
            <a:r>
              <a:rPr lang="en-GB" sz="2400" i="1" dirty="0" smtClean="0"/>
              <a:t>)</a:t>
            </a:r>
            <a:r>
              <a:rPr lang="lt-LT" sz="2400" dirty="0"/>
              <a:t/>
            </a:r>
            <a:br>
              <a:rPr lang="lt-LT" sz="2400" dirty="0"/>
            </a:br>
            <a:endParaRPr lang="lt-LT" sz="2400" dirty="0"/>
          </a:p>
        </p:txBody>
      </p:sp>
      <p:sp>
        <p:nvSpPr>
          <p:cNvPr id="3" name="Content Placeholder 2"/>
          <p:cNvSpPr>
            <a:spLocks noGrp="1"/>
          </p:cNvSpPr>
          <p:nvPr>
            <p:ph idx="1"/>
          </p:nvPr>
        </p:nvSpPr>
        <p:spPr/>
        <p:txBody>
          <a:bodyPr>
            <a:normAutofit lnSpcReduction="10000"/>
          </a:bodyPr>
          <a:lstStyle/>
          <a:p>
            <a:r>
              <a:rPr lang="en-GB" dirty="0"/>
              <a:t>5.  The applicant was born in 1971 and lives in Riga.</a:t>
            </a:r>
            <a:endParaRPr lang="lt-LT" dirty="0"/>
          </a:p>
          <a:p>
            <a:r>
              <a:rPr lang="en-GB" dirty="0"/>
              <a:t>6.  The applicant, at the time of the material events, was working for the national television broadcaster </a:t>
            </a:r>
            <a:r>
              <a:rPr lang="en-GB" b="1" i="1" dirty="0" err="1"/>
              <a:t>Latvijas</a:t>
            </a:r>
            <a:r>
              <a:rPr lang="en-GB" b="1" i="1" dirty="0"/>
              <a:t> </a:t>
            </a:r>
            <a:r>
              <a:rPr lang="en-GB" b="1" i="1" dirty="0" err="1"/>
              <a:t>televīzija</a:t>
            </a:r>
            <a:r>
              <a:rPr lang="en-GB" b="1" dirty="0"/>
              <a:t> (“LTV”). </a:t>
            </a:r>
            <a:r>
              <a:rPr lang="en-GB" dirty="0"/>
              <a:t>She was a producer, reporter and host of the weekly investigative news programme </a:t>
            </a:r>
            <a:r>
              <a:rPr lang="en-GB" b="1" i="1" dirty="0"/>
              <a:t>De facto</a:t>
            </a:r>
            <a:r>
              <a:rPr lang="en-GB" dirty="0"/>
              <a:t>, aired in prime time every Sunday night.</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42</a:t>
            </a:fld>
            <a:endParaRPr lang="lt-LT"/>
          </a:p>
        </p:txBody>
      </p:sp>
    </p:spTree>
    <p:extLst>
      <p:ext uri="{BB962C8B-B14F-4D97-AF65-F5344CB8AC3E}">
        <p14:creationId xmlns:p14="http://schemas.microsoft.com/office/powerpoint/2010/main" val="20625008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CASE OF NAGLA v. LATVIA</a:t>
            </a:r>
            <a:r>
              <a:rPr lang="lt-LT" sz="2800" dirty="0" smtClean="0"/>
              <a:t/>
            </a:r>
            <a:br>
              <a:rPr lang="lt-LT" sz="2800" dirty="0" smtClean="0"/>
            </a:br>
            <a:r>
              <a:rPr lang="en-GB" sz="2800" i="1" dirty="0" smtClean="0"/>
              <a:t>(Application no. 73469/10</a:t>
            </a:r>
            <a:r>
              <a:rPr lang="lt-LT" sz="2800" i="1" dirty="0" smtClean="0"/>
              <a:t>, 2013.07.10</a:t>
            </a:r>
            <a:r>
              <a:rPr lang="en-GB" sz="2800" i="1" dirty="0" smtClean="0"/>
              <a:t>)</a:t>
            </a:r>
            <a:r>
              <a:rPr lang="lt-LT" sz="2800" dirty="0" smtClean="0"/>
              <a:t/>
            </a:r>
            <a:br>
              <a:rPr lang="lt-LT" sz="2800" dirty="0" smtClean="0"/>
            </a:br>
            <a:endParaRPr lang="lt-LT" sz="2800" dirty="0"/>
          </a:p>
        </p:txBody>
      </p:sp>
      <p:sp>
        <p:nvSpPr>
          <p:cNvPr id="3" name="Content Placeholder 2"/>
          <p:cNvSpPr>
            <a:spLocks noGrp="1"/>
          </p:cNvSpPr>
          <p:nvPr>
            <p:ph idx="1"/>
          </p:nvPr>
        </p:nvSpPr>
        <p:spPr/>
        <p:txBody>
          <a:bodyPr>
            <a:normAutofit fontScale="70000" lnSpcReduction="20000"/>
          </a:bodyPr>
          <a:lstStyle/>
          <a:p>
            <a:r>
              <a:rPr lang="en-GB" dirty="0"/>
              <a:t>7.  On 10 February 2010 the applicant received an </a:t>
            </a:r>
            <a:r>
              <a:rPr lang="en-GB" b="1" dirty="0"/>
              <a:t>e-mail</a:t>
            </a:r>
            <a:r>
              <a:rPr lang="en-GB" dirty="0"/>
              <a:t> from a person who called himself </a:t>
            </a:r>
            <a:r>
              <a:rPr lang="en-GB" b="1" dirty="0"/>
              <a:t>“Neo”, </a:t>
            </a:r>
            <a:r>
              <a:rPr lang="en-GB" dirty="0"/>
              <a:t>revealing that there were serious </a:t>
            </a:r>
            <a:r>
              <a:rPr lang="en-GB" b="1" dirty="0"/>
              <a:t>security flaws in a database maintained by the State Revenue Service</a:t>
            </a:r>
            <a:r>
              <a:rPr lang="en-GB" dirty="0"/>
              <a:t> (</a:t>
            </a:r>
            <a:r>
              <a:rPr lang="en-GB" i="1" dirty="0" err="1"/>
              <a:t>Valsts</a:t>
            </a:r>
            <a:r>
              <a:rPr lang="en-GB" i="1" dirty="0"/>
              <a:t> </a:t>
            </a:r>
            <a:r>
              <a:rPr lang="en-GB" i="1" dirty="0" err="1"/>
              <a:t>ieņēmumu</a:t>
            </a:r>
            <a:r>
              <a:rPr lang="en-GB" i="1" dirty="0"/>
              <a:t> </a:t>
            </a:r>
            <a:r>
              <a:rPr lang="en-GB" i="1" dirty="0" err="1"/>
              <a:t>dienests</a:t>
            </a:r>
            <a:r>
              <a:rPr lang="en-GB" dirty="0"/>
              <a:t> – “the VID”). Allegedly, these flaws </a:t>
            </a:r>
            <a:r>
              <a:rPr lang="en-GB" b="1" dirty="0"/>
              <a:t>made it possible to access the data </a:t>
            </a:r>
            <a:r>
              <a:rPr lang="en-GB" dirty="0"/>
              <a:t>stored in the Electronic Declaration System (</a:t>
            </a:r>
            <a:r>
              <a:rPr lang="en-GB" i="1" dirty="0" err="1"/>
              <a:t>Elektroniskā</a:t>
            </a:r>
            <a:r>
              <a:rPr lang="en-GB" i="1" dirty="0"/>
              <a:t> </a:t>
            </a:r>
            <a:r>
              <a:rPr lang="en-GB" i="1" dirty="0" err="1"/>
              <a:t>deklarēšanas</a:t>
            </a:r>
            <a:r>
              <a:rPr lang="en-GB" i="1" dirty="0"/>
              <a:t> </a:t>
            </a:r>
            <a:r>
              <a:rPr lang="en-GB" i="1" dirty="0" err="1"/>
              <a:t>sistēma</a:t>
            </a:r>
            <a:r>
              <a:rPr lang="en-GB" dirty="0"/>
              <a:t> –</a:t>
            </a:r>
            <a:r>
              <a:rPr lang="en-GB" i="1" dirty="0"/>
              <a:t> </a:t>
            </a:r>
            <a:r>
              <a:rPr lang="en-GB" dirty="0"/>
              <a:t>“the EDS”) </a:t>
            </a:r>
            <a:r>
              <a:rPr lang="en-GB" b="1" dirty="0"/>
              <a:t>without breaching any security protocols</a:t>
            </a:r>
            <a:r>
              <a:rPr lang="en-GB" dirty="0"/>
              <a:t>. In support of his allegations, “Neo” attached some examples of the data which he had downloaded in this manner (for example, salaries of LTV employees), the veracity of which the applicant could confirm. The applicant concluded that the data were </a:t>
            </a:r>
            <a:r>
              <a:rPr lang="en-GB" dirty="0" smtClean="0"/>
              <a:t>genuine</a:t>
            </a:r>
            <a:r>
              <a:rPr lang="lt-LT" dirty="0" smtClean="0"/>
              <a:t> (tikras)</a:t>
            </a:r>
            <a:r>
              <a:rPr lang="en-GB" dirty="0" smtClean="0"/>
              <a:t> </a:t>
            </a:r>
            <a:r>
              <a:rPr lang="en-GB" dirty="0"/>
              <a:t>and that, most probably, there was a serious security flaw in the system. She then proceeded to inform the VID of a possible security breach.</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43</a:t>
            </a:fld>
            <a:endParaRPr lang="lt-LT"/>
          </a:p>
        </p:txBody>
      </p:sp>
    </p:spTree>
    <p:extLst>
      <p:ext uri="{BB962C8B-B14F-4D97-AF65-F5344CB8AC3E}">
        <p14:creationId xmlns:p14="http://schemas.microsoft.com/office/powerpoint/2010/main" val="281555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r>
              <a:rPr lang="en-GB" dirty="0"/>
              <a:t>8.  “Neo” did not reveal his identity to the applicant during their e-mail correspondence. </a:t>
            </a:r>
            <a:r>
              <a:rPr lang="en-GB" b="1" u="sng" dirty="0"/>
              <a:t>He told her that there were more data which showed that the austerity measures in the public sector did not affect the highest-paid State officials. </a:t>
            </a:r>
            <a:r>
              <a:rPr lang="en-GB" dirty="0"/>
              <a:t>It transpired during their correspondence that “Neo” did not wish to reveal his identity.</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44</a:t>
            </a:fld>
            <a:endParaRPr lang="lt-LT"/>
          </a:p>
        </p:txBody>
      </p:sp>
    </p:spTree>
    <p:extLst>
      <p:ext uri="{BB962C8B-B14F-4D97-AF65-F5344CB8AC3E}">
        <p14:creationId xmlns:p14="http://schemas.microsoft.com/office/powerpoint/2010/main" val="353918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dirty="0"/>
              <a:t>9.  On 14 February 2010 the applicant, acting in her capacity as a journalist, announced during the broadcast of </a:t>
            </a:r>
            <a:r>
              <a:rPr lang="en-GB" b="1" i="1" dirty="0"/>
              <a:t>De facto </a:t>
            </a:r>
            <a:r>
              <a:rPr lang="en-GB" dirty="0"/>
              <a:t>that there had been a massive data leak from the EDS. She reported that the information </a:t>
            </a:r>
            <a:r>
              <a:rPr lang="en-GB" b="1" u="sng" dirty="0"/>
              <a:t>concerned the income, tax payments and personal identity details of public officials, as well as private individuals and companies.</a:t>
            </a:r>
            <a:endParaRPr lang="lt-LT" b="1" u="sng"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45</a:t>
            </a:fld>
            <a:endParaRPr lang="lt-LT"/>
          </a:p>
        </p:txBody>
      </p:sp>
    </p:spTree>
    <p:extLst>
      <p:ext uri="{BB962C8B-B14F-4D97-AF65-F5344CB8AC3E}">
        <p14:creationId xmlns:p14="http://schemas.microsoft.com/office/powerpoint/2010/main" val="3347536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dirty="0"/>
              <a:t>10.  One week after the broadcast, “Neo” started to publish data through his </a:t>
            </a:r>
            <a:r>
              <a:rPr lang="en-GB" b="1" dirty="0"/>
              <a:t>Twitter</a:t>
            </a:r>
            <a:r>
              <a:rPr lang="en-GB" dirty="0"/>
              <a:t> account concerning the salaries paid at various public institutions, at State and municipal levels; in some cases the names of the officials were included, and in others only the salaries were published. </a:t>
            </a:r>
            <a:r>
              <a:rPr lang="en-GB" b="1" dirty="0"/>
              <a:t>The information received wide media coverage. On 18 April 2010 he stopped publishing it.</a:t>
            </a:r>
            <a:endParaRPr lang="lt-LT" b="1"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46</a:t>
            </a:fld>
            <a:endParaRPr lang="lt-LT"/>
          </a:p>
        </p:txBody>
      </p:sp>
    </p:spTree>
    <p:extLst>
      <p:ext uri="{BB962C8B-B14F-4D97-AF65-F5344CB8AC3E}">
        <p14:creationId xmlns:p14="http://schemas.microsoft.com/office/powerpoint/2010/main" val="4202282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10000"/>
          </a:bodyPr>
          <a:lstStyle/>
          <a:p>
            <a:r>
              <a:rPr lang="en-GB" dirty="0"/>
              <a:t>12.  On 19 February 2010 the </a:t>
            </a:r>
            <a:r>
              <a:rPr lang="en-GB" b="1" dirty="0"/>
              <a:t>police went to LTV to take evidence from the applicant as a witness in the criminal proceedings</a:t>
            </a:r>
            <a:r>
              <a:rPr lang="en-GB" dirty="0"/>
              <a:t>. They asked for a transcript of the 14 February 2010 broadcast, as well as access to the e-mail correspondence with “Neo”. </a:t>
            </a:r>
            <a:r>
              <a:rPr lang="en-GB" b="1" u="sng" dirty="0"/>
              <a:t>The applicant declined to disclose the identity of her source or any information which could lead to its disclosure, referring to the right of non-disclosure as set forth in section 22 of the Law on Press and Other Mass Media.</a:t>
            </a:r>
            <a:endParaRPr lang="lt-LT" b="1" u="sng"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47</a:t>
            </a:fld>
            <a:endParaRPr lang="lt-LT"/>
          </a:p>
        </p:txBody>
      </p:sp>
    </p:spTree>
    <p:extLst>
      <p:ext uri="{BB962C8B-B14F-4D97-AF65-F5344CB8AC3E}">
        <p14:creationId xmlns:p14="http://schemas.microsoft.com/office/powerpoint/2010/main" val="4087101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dirty="0"/>
              <a:t>13.  On the same date another journalist was also asked to disclose the identity of his journalistic source, as he had had a public communication with “Neo”, which had been aired during another television broadcast. He refused to testify since he did not consider that his source </a:t>
            </a:r>
            <a:r>
              <a:rPr lang="en-GB" b="1" dirty="0"/>
              <a:t>had done anything wrong.</a:t>
            </a:r>
            <a:endParaRPr lang="lt-LT" b="1"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48</a:t>
            </a:fld>
            <a:endParaRPr lang="lt-LT"/>
          </a:p>
        </p:txBody>
      </p:sp>
    </p:spTree>
    <p:extLst>
      <p:ext uri="{BB962C8B-B14F-4D97-AF65-F5344CB8AC3E}">
        <p14:creationId xmlns:p14="http://schemas.microsoft.com/office/powerpoint/2010/main" val="3141671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20000"/>
          </a:bodyPr>
          <a:lstStyle/>
          <a:p>
            <a:r>
              <a:rPr lang="en-GB" dirty="0"/>
              <a:t>14.  According to the Government, on 11 May 2010 the investigating authorities established that two of the IP address which had been used to connect to the EDS, had been used by a certain I.P. It was also established that I.P. had made several phone calls to the applicant’s phone number.</a:t>
            </a:r>
            <a:endParaRPr lang="lt-LT" dirty="0"/>
          </a:p>
          <a:p>
            <a:r>
              <a:rPr lang="en-GB" dirty="0"/>
              <a:t>15.  On 11 May 2010, at about 6.55 p.m., I.P. was arrested in connection with the criminal proceedings; he was released from custody a few months later.</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49</a:t>
            </a:fld>
            <a:endParaRPr lang="lt-LT"/>
          </a:p>
        </p:txBody>
      </p:sp>
    </p:spTree>
    <p:extLst>
      <p:ext uri="{BB962C8B-B14F-4D97-AF65-F5344CB8AC3E}">
        <p14:creationId xmlns:p14="http://schemas.microsoft.com/office/powerpoint/2010/main" val="169041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47500" lnSpcReduction="20000"/>
          </a:bodyPr>
          <a:lstStyle/>
          <a:p>
            <a:r>
              <a:rPr lang="lt-LT" dirty="0" smtClean="0"/>
              <a:t>1.    Visuomenės    informavimo   įstatymo   8   straipsnyje</a:t>
            </a:r>
          </a:p>
          <a:p>
            <a:r>
              <a:rPr lang="lt-LT" dirty="0" smtClean="0"/>
              <a:t>nustatyta:   "Viešosios   informacijos   rengėjas,   platintojas,</a:t>
            </a:r>
          </a:p>
          <a:p>
            <a:r>
              <a:rPr lang="lt-LT" dirty="0" smtClean="0"/>
              <a:t>viešosios  informacijos  rengėjo  ir  (ar) platintojo savininkas,</a:t>
            </a:r>
          </a:p>
          <a:p>
            <a:r>
              <a:rPr lang="lt-LT" dirty="0" smtClean="0"/>
              <a:t>žurnalistas    </a:t>
            </a:r>
            <a:r>
              <a:rPr lang="lt-LT" b="1" dirty="0" smtClean="0"/>
              <a:t>turi   teisę   išsaugoti   informacijos   šaltinio</a:t>
            </a:r>
          </a:p>
          <a:p>
            <a:r>
              <a:rPr lang="lt-LT" b="1" dirty="0" smtClean="0"/>
              <a:t>paslaptį,</a:t>
            </a:r>
            <a:r>
              <a:rPr lang="lt-LT" dirty="0" smtClean="0"/>
              <a:t> neatskleisti informacijos šaltinio."</a:t>
            </a:r>
          </a:p>
          <a:p>
            <a:r>
              <a:rPr lang="lt-LT" dirty="0" smtClean="0"/>
              <a:t>     Pareiškėjas   prašo   ištirti,   ar  Įstatymo  8  straipsnis</a:t>
            </a:r>
          </a:p>
          <a:p>
            <a:r>
              <a:rPr lang="lt-LT" dirty="0" smtClean="0"/>
              <a:t>neprieštarauja  Konstitucijos  29  straipsnio  1  daliai, nes, jo</a:t>
            </a:r>
          </a:p>
          <a:p>
            <a:r>
              <a:rPr lang="lt-LT" dirty="0" smtClean="0"/>
              <a:t>manymu,  ginčijamame  Įstatymo  straipsnyje  įtvirtinta viešosios</a:t>
            </a:r>
          </a:p>
          <a:p>
            <a:r>
              <a:rPr lang="lt-LT" dirty="0" smtClean="0"/>
              <a:t>informacijos    rengėjo,   platintojo,   viešosios   informacijos</a:t>
            </a:r>
          </a:p>
          <a:p>
            <a:r>
              <a:rPr lang="lt-LT" dirty="0" smtClean="0"/>
              <a:t>rengėjo   ir   (ar)   platintojo   savininko,   žurnalisto  teisė</a:t>
            </a:r>
          </a:p>
          <a:p>
            <a:r>
              <a:rPr lang="lt-LT" dirty="0" smtClean="0"/>
              <a:t>išsaugoti    informacijos    šaltinio    paslaptį,   neatskleisti</a:t>
            </a:r>
          </a:p>
          <a:p>
            <a:r>
              <a:rPr lang="lt-LT" dirty="0" smtClean="0"/>
              <a:t>informacijos   šaltinio   reiškia,  kad  minėtų  asmenų  padėtis,</a:t>
            </a:r>
          </a:p>
          <a:p>
            <a:r>
              <a:rPr lang="lt-LT" dirty="0" smtClean="0"/>
              <a:t>palyginti su kitais asmenimis, yra privilegijuota.</a:t>
            </a:r>
          </a:p>
          <a:p>
            <a:r>
              <a:rPr lang="lt-LT" b="1" dirty="0" smtClean="0"/>
              <a:t>     2. Konstitucijos 29 straipsnyje nustatyta:</a:t>
            </a:r>
          </a:p>
          <a:p>
            <a:r>
              <a:rPr lang="lt-LT" b="1" dirty="0" smtClean="0"/>
              <a:t>     "Įstatymui,  teismui  ir  kitoms  valstybės institucijoms ar</a:t>
            </a:r>
          </a:p>
          <a:p>
            <a:r>
              <a:rPr lang="lt-LT" b="1" dirty="0" smtClean="0"/>
              <a:t>pareigūnams visi asmenys lygūs.</a:t>
            </a:r>
          </a:p>
          <a:p>
            <a:r>
              <a:rPr lang="lt-LT" b="1" dirty="0" smtClean="0"/>
              <a:t>     Žmogaus  teisių  negalima  varžyti ir teikti jam privilegijų</a:t>
            </a:r>
          </a:p>
          <a:p>
            <a:r>
              <a:rPr lang="lt-LT" b="1" dirty="0" smtClean="0"/>
              <a:t>dėl  jo  lyties,  rasės,  tautybės,  kalbos,  kilmės,  socialinės</a:t>
            </a:r>
          </a:p>
          <a:p>
            <a:r>
              <a:rPr lang="lt-LT" b="1" dirty="0" smtClean="0"/>
              <a:t>padėties, tikėjimo, įsitikinimų ar pažiūrų pagrindu."</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5</a:t>
            </a:fld>
            <a:endParaRPr lang="lt-LT"/>
          </a:p>
        </p:txBody>
      </p:sp>
    </p:spTree>
    <p:extLst>
      <p:ext uri="{BB962C8B-B14F-4D97-AF65-F5344CB8AC3E}">
        <p14:creationId xmlns:p14="http://schemas.microsoft.com/office/powerpoint/2010/main" val="3402601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GB" dirty="0"/>
              <a:t>17.  On 14 May 2010 the investigator ordered a technical examination of the data storage devices that had been seized at the applicant’s home on 11 May 2010. According to the Government, all these devices were handed over to the relevant examination body within the State Police in two sealed bags. These packs remained unopened until 17 May 2010, when an expert opened them; their packaging or seals were not damaged. On 17 and 18 May 2010 the expert copied all the information from the data storage devices onto another computer using a special software programme. On 19 May 2010 he sealed the bags and handed them back to the investigator. On 21 May 2010 the data storage devices were returned to the applicant.</a:t>
            </a:r>
            <a:endParaRPr lang="lt-LT" dirty="0"/>
          </a:p>
          <a:p>
            <a:r>
              <a:rPr lang="en-GB" dirty="0"/>
              <a:t>18.  On 15 June 2010 the technical examination was completed and, according to the Government, the information that had been copied was destroyed.</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50</a:t>
            </a:fld>
            <a:endParaRPr lang="lt-LT"/>
          </a:p>
        </p:txBody>
      </p:sp>
    </p:spTree>
    <p:extLst>
      <p:ext uri="{BB962C8B-B14F-4D97-AF65-F5344CB8AC3E}">
        <p14:creationId xmlns:p14="http://schemas.microsoft.com/office/powerpoint/2010/main" val="28145796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b="1" dirty="0"/>
              <a:t>C.  The search at the applicant’s home on 11 May 2010 and subsequent judicial review</a:t>
            </a:r>
            <a:endParaRPr lang="lt-LT" b="1" dirty="0"/>
          </a:p>
          <a:p>
            <a:r>
              <a:rPr lang="en-GB" dirty="0"/>
              <a:t>20.  On 11 May 2010 the investigator drew up a search warrant, which was authorised by a public prosecutor the same day.</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51</a:t>
            </a:fld>
            <a:endParaRPr lang="lt-LT"/>
          </a:p>
        </p:txBody>
      </p:sp>
    </p:spTree>
    <p:extLst>
      <p:ext uri="{BB962C8B-B14F-4D97-AF65-F5344CB8AC3E}">
        <p14:creationId xmlns:p14="http://schemas.microsoft.com/office/powerpoint/2010/main" val="4206923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7500" lnSpcReduction="20000"/>
          </a:bodyPr>
          <a:lstStyle/>
          <a:p>
            <a:r>
              <a:rPr lang="en-GB" dirty="0"/>
              <a:t>21.  On 11 May 2010, from 9.34 to 10.30 p.m., the police </a:t>
            </a:r>
            <a:r>
              <a:rPr lang="en-GB" b="1" dirty="0"/>
              <a:t>conducted a search at the applicant’s home.</a:t>
            </a:r>
            <a:endParaRPr lang="lt-LT" b="1" dirty="0"/>
          </a:p>
          <a:p>
            <a:r>
              <a:rPr lang="en-GB" dirty="0"/>
              <a:t>22.  According to the applicant, upon her return home that night a plain‑clothes policeman approached her in the stairwell and, </a:t>
            </a:r>
            <a:r>
              <a:rPr lang="en-GB" b="1" dirty="0"/>
              <a:t>without identifying himself</a:t>
            </a:r>
            <a:r>
              <a:rPr lang="en-GB" dirty="0"/>
              <a:t>, </a:t>
            </a:r>
            <a:r>
              <a:rPr lang="en-GB" b="1" dirty="0"/>
              <a:t>physically prevented her from closing the doors. </a:t>
            </a:r>
            <a:r>
              <a:rPr lang="en-GB" dirty="0"/>
              <a:t>Only then did he present a search warrant and proceed to conduct the search together with two other officers. </a:t>
            </a:r>
            <a:r>
              <a:rPr lang="en-GB" b="1" dirty="0"/>
              <a:t>During the search the following data storage devices were seized: a personal laptop, an external hard drive, a memory card and four flash drives</a:t>
            </a:r>
            <a:r>
              <a:rPr lang="en-GB" dirty="0"/>
              <a:t>. </a:t>
            </a:r>
            <a:r>
              <a:rPr lang="en-GB" dirty="0">
                <a:solidFill>
                  <a:srgbClr val="C00000"/>
                </a:solidFill>
              </a:rPr>
              <a:t>According to the applicant, these devices contained a large body of her personal data as well as most of her work-related material.</a:t>
            </a:r>
            <a:endParaRPr lang="lt-LT" dirty="0">
              <a:solidFill>
                <a:srgbClr val="C00000"/>
              </a:solidFill>
            </a:endParaRPr>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52</a:t>
            </a:fld>
            <a:endParaRPr lang="lt-LT"/>
          </a:p>
        </p:txBody>
      </p:sp>
    </p:spTree>
    <p:extLst>
      <p:ext uri="{BB962C8B-B14F-4D97-AF65-F5344CB8AC3E}">
        <p14:creationId xmlns:p14="http://schemas.microsoft.com/office/powerpoint/2010/main" val="1092883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dirty="0"/>
              <a:t>24.  On 12 May 2010 the investigating judge retrospectively approved the search warrant of 11 May 2010 in the form of an “approval” written on that warrant. No reasons were given.</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53</a:t>
            </a:fld>
            <a:endParaRPr lang="lt-LT"/>
          </a:p>
        </p:txBody>
      </p:sp>
    </p:spTree>
    <p:extLst>
      <p:ext uri="{BB962C8B-B14F-4D97-AF65-F5344CB8AC3E}">
        <p14:creationId xmlns:p14="http://schemas.microsoft.com/office/powerpoint/2010/main" val="2749758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lnSpcReduction="10000"/>
          </a:bodyPr>
          <a:lstStyle/>
          <a:p>
            <a:r>
              <a:rPr lang="en-GB" dirty="0"/>
              <a:t>25.  On 14 June 2010 the President of the first-instance court, upon a complaint by the applicant, </a:t>
            </a:r>
            <a:r>
              <a:rPr lang="en-GB" b="1" dirty="0"/>
              <a:t>upheld the investigating judge’s decision</a:t>
            </a:r>
            <a:r>
              <a:rPr lang="en-GB" dirty="0"/>
              <a:t> and concluded that the search was lawful and that the evidence obtained was admissible in the criminal proceedings. </a:t>
            </a:r>
            <a:r>
              <a:rPr lang="en-GB" b="1" dirty="0"/>
              <a:t>No hearing was held</a:t>
            </a:r>
            <a:r>
              <a:rPr lang="en-GB" dirty="0"/>
              <a:t>. She examined the applicant’s written complaints, the criminal case file and the investigator’s written explanation.</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54</a:t>
            </a:fld>
            <a:endParaRPr lang="lt-LT"/>
          </a:p>
        </p:txBody>
      </p:sp>
    </p:spTree>
    <p:extLst>
      <p:ext uri="{BB962C8B-B14F-4D97-AF65-F5344CB8AC3E}">
        <p14:creationId xmlns:p14="http://schemas.microsoft.com/office/powerpoint/2010/main" val="2426991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62500" lnSpcReduction="20000"/>
          </a:bodyPr>
          <a:lstStyle/>
          <a:p>
            <a:r>
              <a:rPr lang="en-GB" dirty="0"/>
              <a:t>80.  The Court has already found that Article 10 of the Convention </a:t>
            </a:r>
            <a:r>
              <a:rPr lang="en-GB" dirty="0">
                <a:solidFill>
                  <a:srgbClr val="FF0000"/>
                </a:solidFill>
              </a:rPr>
              <a:t>does not only protect anonymous sources assisting the press to inform the public about matters of public interest</a:t>
            </a:r>
            <a:r>
              <a:rPr lang="en-GB" dirty="0"/>
              <a:t> (see </a:t>
            </a:r>
            <a:r>
              <a:rPr lang="en-GB" i="1" dirty="0"/>
              <a:t>Nordisk Film &amp; TV A/S v. Denmark </a:t>
            </a:r>
            <a:r>
              <a:rPr lang="en-GB" dirty="0"/>
              <a:t>(</a:t>
            </a:r>
            <a:r>
              <a:rPr lang="en-GB" dirty="0" err="1"/>
              <a:t>dec.</a:t>
            </a:r>
            <a:r>
              <a:rPr lang="en-GB" dirty="0"/>
              <a:t>), no. 40485/02, ECHR 2005‑XIII). </a:t>
            </a:r>
            <a:r>
              <a:rPr lang="en-GB" dirty="0">
                <a:solidFill>
                  <a:srgbClr val="C00000"/>
                </a:solidFill>
              </a:rPr>
              <a:t>In that case the Court considered that Article 10 of the Convention applied even when a journalist had worked undercover and had used a hidden camera to film participants in a television programme, who could thus not be regarded as “sources of journalistic information in the traditional sense”. </a:t>
            </a:r>
            <a:r>
              <a:rPr lang="en-GB" dirty="0"/>
              <a:t>It was rather the compulsory handover of his research material that was susceptible of having a </a:t>
            </a:r>
            <a:r>
              <a:rPr lang="en-GB" dirty="0">
                <a:solidFill>
                  <a:srgbClr val="C00000"/>
                </a:solidFill>
              </a:rPr>
              <a:t>chilling effect </a:t>
            </a:r>
            <a:r>
              <a:rPr lang="en-GB" dirty="0"/>
              <a:t>on the exercise of journalistic freedom of expression. </a:t>
            </a:r>
            <a:r>
              <a:rPr lang="en-US" dirty="0"/>
              <a:t>In that case, the identity of the journalistic sources in the traditional sense was adequately protected, and the handing over of the research material in relation to an alleged perpetrator, </a:t>
            </a:r>
            <a:r>
              <a:rPr lang="en-US" dirty="0">
                <a:solidFill>
                  <a:srgbClr val="C00000"/>
                </a:solidFill>
              </a:rPr>
              <a:t>whose actions were under criminal investigation and whose identity was known to the police,</a:t>
            </a:r>
            <a:r>
              <a:rPr lang="en-US" dirty="0"/>
              <a:t> was not deemed disproportionate to the legitimate aim pursued and the reasons given by the national authorities were considered to be relevant and sufficient.</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55</a:t>
            </a:fld>
            <a:endParaRPr lang="lt-LT"/>
          </a:p>
        </p:txBody>
      </p:sp>
    </p:spTree>
    <p:extLst>
      <p:ext uri="{BB962C8B-B14F-4D97-AF65-F5344CB8AC3E}">
        <p14:creationId xmlns:p14="http://schemas.microsoft.com/office/powerpoint/2010/main" val="226970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20000"/>
          </a:bodyPr>
          <a:lstStyle/>
          <a:p>
            <a:r>
              <a:rPr lang="en-GB" dirty="0"/>
              <a:t>82.  The Court notes that the Government admitted that the search at the applicant’s home had been aimed at gathering “information about the criminal offence under investigation” and that it authorised not only the seizure of the files themselves but also the seizure of “information concerning the acquisition of these files”. While recognising the importance of securing evidence in criminal proceedings, the Court emphasises that a </a:t>
            </a:r>
            <a:r>
              <a:rPr lang="en-GB" b="1" dirty="0"/>
              <a:t>chilling effect</a:t>
            </a:r>
            <a:r>
              <a:rPr lang="en-GB" dirty="0"/>
              <a:t> will arise wherever journalists are seen to assist in the identification of anonymous sources (see </a:t>
            </a:r>
            <a:r>
              <a:rPr lang="en-GB" i="1" dirty="0"/>
              <a:t>Financial Times Ltd and Others v. the United Kingdom</a:t>
            </a:r>
            <a:r>
              <a:rPr lang="en-GB" dirty="0"/>
              <a:t>, no. 821/03, § 70, 15 December 2009)</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56</a:t>
            </a:fld>
            <a:endParaRPr lang="lt-LT"/>
          </a:p>
        </p:txBody>
      </p:sp>
    </p:spTree>
    <p:extLst>
      <p:ext uri="{BB962C8B-B14F-4D97-AF65-F5344CB8AC3E}">
        <p14:creationId xmlns:p14="http://schemas.microsoft.com/office/powerpoint/2010/main" val="2062462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lt-LT" dirty="0" smtClean="0"/>
              <a:t>82. </a:t>
            </a:r>
            <a:r>
              <a:rPr lang="en-GB" dirty="0"/>
              <a:t>In the present case, irrespective of whether the identity of the applicant’s source was discovered during the search, as found by the Ombudsman, or at the very least confirmed during that search, as submitted by the applicant, it nevertheless remains that the seized data storage devices contained not only information capable of identifying her source of information, pertaining either to “the factual circumstances of acquiring information” from her source or to “the unpublished content” of that information, but also </a:t>
            </a:r>
            <a:r>
              <a:rPr lang="en-GB" b="1" u="sng" dirty="0"/>
              <a:t>information capable of identifying her other sources of information</a:t>
            </a:r>
            <a:r>
              <a:rPr lang="en-GB" dirty="0"/>
              <a:t>. It does not need to be further demonstrated that the search yielded any results or indeed proved otherwise productive (see </a:t>
            </a:r>
            <a:r>
              <a:rPr lang="en-GB" i="1" dirty="0" err="1"/>
              <a:t>Roemen</a:t>
            </a:r>
            <a:r>
              <a:rPr lang="en-GB" i="1" dirty="0"/>
              <a:t> and </a:t>
            </a:r>
            <a:r>
              <a:rPr lang="en-GB" i="1" dirty="0" err="1"/>
              <a:t>Schmit</a:t>
            </a:r>
            <a:r>
              <a:rPr lang="en-GB" dirty="0"/>
              <a:t>, cited above, § 57, and </a:t>
            </a:r>
            <a:r>
              <a:rPr lang="en-GB" i="1" dirty="0"/>
              <a:t>Ernst and Others v. Belgium</a:t>
            </a:r>
            <a:r>
              <a:rPr lang="en-GB" dirty="0"/>
              <a:t>,</a:t>
            </a:r>
            <a:r>
              <a:rPr lang="en-GB" i="1" dirty="0"/>
              <a:t> </a:t>
            </a:r>
            <a:r>
              <a:rPr lang="en-GB" dirty="0"/>
              <a:t>no. 33400/96, § 103, 15 July 2003). </a:t>
            </a:r>
            <a:r>
              <a:rPr lang="en-GB" b="1" u="sng" dirty="0"/>
              <a:t>The Court therefore does not accept the Government’s argument that the search did not relate to journalistic sources.</a:t>
            </a:r>
            <a:endParaRPr lang="lt-LT" b="1" u="sng" dirty="0"/>
          </a:p>
        </p:txBody>
      </p:sp>
      <p:sp>
        <p:nvSpPr>
          <p:cNvPr id="4" name="Slide Number Placeholder 3"/>
          <p:cNvSpPr>
            <a:spLocks noGrp="1"/>
          </p:cNvSpPr>
          <p:nvPr>
            <p:ph type="sldNum" sz="quarter" idx="12"/>
          </p:nvPr>
        </p:nvSpPr>
        <p:spPr/>
        <p:txBody>
          <a:bodyPr/>
          <a:lstStyle/>
          <a:p>
            <a:fld id="{9C9DF670-B2B7-46FE-8456-4A4D1B004F1F}" type="slidenum">
              <a:rPr lang="lt-LT" smtClean="0"/>
              <a:t>57</a:t>
            </a:fld>
            <a:endParaRPr lang="lt-LT"/>
          </a:p>
        </p:txBody>
      </p:sp>
    </p:spTree>
    <p:extLst>
      <p:ext uri="{BB962C8B-B14F-4D97-AF65-F5344CB8AC3E}">
        <p14:creationId xmlns:p14="http://schemas.microsoft.com/office/powerpoint/2010/main" val="41367807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92500" lnSpcReduction="10000"/>
          </a:bodyPr>
          <a:lstStyle/>
          <a:p>
            <a:r>
              <a:rPr lang="en-GB" dirty="0"/>
              <a:t>94.  The Court must accordingly examine the reasons given by the authorities for the applicant’s search, together with the scope of the search warrant, in order to ascertain whether those reasons were </a:t>
            </a:r>
            <a:r>
              <a:rPr lang="en-GB" b="1" dirty="0"/>
              <a:t>“relevant” </a:t>
            </a:r>
            <a:r>
              <a:rPr lang="en-GB" dirty="0"/>
              <a:t>and </a:t>
            </a:r>
            <a:r>
              <a:rPr lang="en-GB" b="1" dirty="0"/>
              <a:t>“sufficient” </a:t>
            </a:r>
            <a:r>
              <a:rPr lang="en-GB" dirty="0"/>
              <a:t>and thus whether, having regard to the margin of appreciation afforded to the national authorities, the interference was proportionate to the legitimate aims pursued and whether it corresponded to a </a:t>
            </a:r>
            <a:r>
              <a:rPr lang="en-GB" b="1" dirty="0"/>
              <a:t>“pressing social need”.</a:t>
            </a:r>
            <a:endParaRPr lang="lt-LT" b="1"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58</a:t>
            </a:fld>
            <a:endParaRPr lang="lt-LT"/>
          </a:p>
        </p:txBody>
      </p:sp>
    </p:spTree>
    <p:extLst>
      <p:ext uri="{BB962C8B-B14F-4D97-AF65-F5344CB8AC3E}">
        <p14:creationId xmlns:p14="http://schemas.microsoft.com/office/powerpoint/2010/main" val="2736176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GB" dirty="0"/>
              <a:t>The Court considers that it is even more so in the circumstances of the present case, </a:t>
            </a:r>
            <a:r>
              <a:rPr lang="en-GB" b="1" u="sng" dirty="0"/>
              <a:t>where the search warrant was drafted in such vague terms as to allow the seizure of “any information” </a:t>
            </a:r>
            <a:r>
              <a:rPr lang="en-GB" dirty="0"/>
              <a:t>pertaining to the crime under investigation allegedly committed by the journalist’s source, irrespective of whether or not his identity had already been known to the investigating authorities. As the Court has already noted in </a:t>
            </a:r>
            <a:r>
              <a:rPr lang="en-GB" i="1" dirty="0" err="1"/>
              <a:t>Roemen</a:t>
            </a:r>
            <a:r>
              <a:rPr lang="en-GB" i="1" dirty="0"/>
              <a:t> and </a:t>
            </a:r>
            <a:r>
              <a:rPr lang="en-GB" i="1" dirty="0" err="1"/>
              <a:t>Schmit</a:t>
            </a:r>
            <a:r>
              <a:rPr lang="en-GB" dirty="0"/>
              <a:t> and </a:t>
            </a:r>
            <a:r>
              <a:rPr lang="en-GB" i="1" dirty="0"/>
              <a:t>Ernst and Others</a:t>
            </a:r>
            <a:r>
              <a:rPr lang="en-GB" dirty="0"/>
              <a:t>, investigators who raid a journalist’s workplace or home unannounced and are armed with search warrants have very wide investigative powers, as, by definition, they have access to all the documentation held by the journalist. </a:t>
            </a:r>
            <a:r>
              <a:rPr lang="en-GB" b="1" u="sng" dirty="0"/>
              <a:t>The Court reiterates that limitations on the confidentiality of journalistic sources call for the most careful scrutiny by the Court.</a:t>
            </a:r>
            <a:endParaRPr lang="lt-LT" b="1" u="sng"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59</a:t>
            </a:fld>
            <a:endParaRPr lang="lt-LT"/>
          </a:p>
        </p:txBody>
      </p:sp>
    </p:spTree>
    <p:extLst>
      <p:ext uri="{BB962C8B-B14F-4D97-AF65-F5344CB8AC3E}">
        <p14:creationId xmlns:p14="http://schemas.microsoft.com/office/powerpoint/2010/main" val="168302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70000" lnSpcReduction="20000"/>
          </a:bodyPr>
          <a:lstStyle/>
          <a:p>
            <a:r>
              <a:rPr lang="lt-LT" dirty="0" smtClean="0"/>
              <a:t>5.   Konstitucinė   laisvė  nekliudomai  ieškoti,  gauti  ir</a:t>
            </a:r>
          </a:p>
          <a:p>
            <a:r>
              <a:rPr lang="lt-LT" dirty="0" smtClean="0"/>
              <a:t>skleisti   informaciją   bei   idėjas   yra  vienas  iš  atviros,</a:t>
            </a:r>
          </a:p>
          <a:p>
            <a:r>
              <a:rPr lang="lt-LT" dirty="0" smtClean="0"/>
              <a:t>teisingos,    darnios    pilietinės    visuomenės,   demokratinės</a:t>
            </a:r>
          </a:p>
          <a:p>
            <a:r>
              <a:rPr lang="lt-LT" dirty="0" smtClean="0"/>
              <a:t>valstybės  pagrindų.  Ši  laisvė  - svarbi įvairių Konstitucijoje</a:t>
            </a:r>
          </a:p>
          <a:p>
            <a:r>
              <a:rPr lang="lt-LT" dirty="0" smtClean="0"/>
              <a:t>įtvirtintų  asmens  teisių  ir  laisvių  įgyvendinimo  prielaida,</a:t>
            </a:r>
          </a:p>
          <a:p>
            <a:r>
              <a:rPr lang="lt-LT" dirty="0" smtClean="0"/>
              <a:t>kadangi   asmuo   gali  </a:t>
            </a:r>
            <a:r>
              <a:rPr lang="lt-LT" dirty="0" err="1" smtClean="0"/>
              <a:t>visavertiškai</a:t>
            </a:r>
            <a:r>
              <a:rPr lang="lt-LT" dirty="0" smtClean="0"/>
              <a:t>  įgyvendinti  daugelį  savo</a:t>
            </a:r>
          </a:p>
          <a:p>
            <a:r>
              <a:rPr lang="lt-LT" dirty="0" smtClean="0"/>
              <a:t>konstitucinių    teisių   ir   laisvių   tik   turėdamas   laisvę</a:t>
            </a:r>
          </a:p>
          <a:p>
            <a:r>
              <a:rPr lang="lt-LT" dirty="0" smtClean="0"/>
              <a:t>nekliudomai    ieškoti,    gauti    ir    skleisti   informaciją.</a:t>
            </a:r>
          </a:p>
          <a:p>
            <a:r>
              <a:rPr lang="lt-LT" b="1" dirty="0" smtClean="0"/>
              <a:t>Konstitucija   garantuoja   ir  saugo  visuomenės  interesą  būti</a:t>
            </a:r>
          </a:p>
          <a:p>
            <a:r>
              <a:rPr lang="lt-LT" b="1" dirty="0" smtClean="0"/>
              <a:t>informuotai.</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6</a:t>
            </a:fld>
            <a:endParaRPr lang="lt-LT"/>
          </a:p>
        </p:txBody>
      </p:sp>
    </p:spTree>
    <p:extLst>
      <p:ext uri="{BB962C8B-B14F-4D97-AF65-F5344CB8AC3E}">
        <p14:creationId xmlns:p14="http://schemas.microsoft.com/office/powerpoint/2010/main" val="973958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10000"/>
          </a:bodyPr>
          <a:lstStyle/>
          <a:p>
            <a:r>
              <a:rPr lang="en-GB" dirty="0"/>
              <a:t>97.  The Court notes that the subject-matter on which the applicant reported and in connection with which her home was searched </a:t>
            </a:r>
            <a:r>
              <a:rPr lang="en-GB" b="1" dirty="0"/>
              <a:t>made a twofold contribution to a public debate</a:t>
            </a:r>
            <a:r>
              <a:rPr lang="en-GB" dirty="0"/>
              <a:t>. It was primarily aimed at keeping the </a:t>
            </a:r>
            <a:r>
              <a:rPr lang="en-GB" b="1" dirty="0"/>
              <a:t>public informed about the salaries paid in the public sector at a time of economic crisis</a:t>
            </a:r>
            <a:r>
              <a:rPr lang="en-GB" dirty="0"/>
              <a:t>, when a variety of austerity measures had been introduced. It is not insignificant that, around the same time, legislative amendments were being drafted to make information concerning salaries in public institutions available to the general public (see paragraph 39 above).</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60</a:t>
            </a:fld>
            <a:endParaRPr lang="lt-LT"/>
          </a:p>
        </p:txBody>
      </p:sp>
    </p:spTree>
    <p:extLst>
      <p:ext uri="{BB962C8B-B14F-4D97-AF65-F5344CB8AC3E}">
        <p14:creationId xmlns:p14="http://schemas.microsoft.com/office/powerpoint/2010/main" val="38630427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85000" lnSpcReduction="20000"/>
          </a:bodyPr>
          <a:lstStyle/>
          <a:p>
            <a:r>
              <a:rPr lang="en-GB" dirty="0"/>
              <a:t>The </a:t>
            </a:r>
            <a:r>
              <a:rPr lang="en-GB" b="1" dirty="0"/>
              <a:t>Court emphasises </a:t>
            </a:r>
            <a:r>
              <a:rPr lang="en-GB" dirty="0"/>
              <a:t>that the right of journalists not to disclose their sources </a:t>
            </a:r>
            <a:r>
              <a:rPr lang="en-GB" b="1" dirty="0"/>
              <a:t>cannot be considered a mere privilege </a:t>
            </a:r>
            <a:r>
              <a:rPr lang="en-GB" dirty="0"/>
              <a:t>to be granted or taken away depending on the </a:t>
            </a:r>
            <a:r>
              <a:rPr lang="en-GB" b="1" dirty="0"/>
              <a:t>lawfulness or unlawfulness of their sources</a:t>
            </a:r>
            <a:r>
              <a:rPr lang="en-GB" dirty="0"/>
              <a:t>, but is part and parcel of the right to information, to be treated with the utmost caution (see </a:t>
            </a:r>
            <a:r>
              <a:rPr lang="en-GB" i="1" dirty="0" err="1"/>
              <a:t>Tillack</a:t>
            </a:r>
            <a:r>
              <a:rPr lang="en-GB" dirty="0"/>
              <a:t>, cited above, § 65). Given the multiple interests in issue, the Court emphasises that the conduct of the source will merely operate as one factor to be taken into consideration in carrying out the balancing exercise required under Article 10 § 2 of the Convention (see </a:t>
            </a:r>
            <a:r>
              <a:rPr lang="en-GB" i="1" dirty="0"/>
              <a:t>Financial Times Ltd and Others</a:t>
            </a:r>
            <a:r>
              <a:rPr lang="en-GB" dirty="0"/>
              <a:t>, cited above, § 63).</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61</a:t>
            </a:fld>
            <a:endParaRPr lang="lt-LT"/>
          </a:p>
        </p:txBody>
      </p:sp>
    </p:spTree>
    <p:extLst>
      <p:ext uri="{BB962C8B-B14F-4D97-AF65-F5344CB8AC3E}">
        <p14:creationId xmlns:p14="http://schemas.microsoft.com/office/powerpoint/2010/main" val="37019928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GB" dirty="0"/>
              <a:t>98.  The Court observes that the broadcast during which the applicant informed the public about the data leak from the </a:t>
            </a:r>
            <a:r>
              <a:rPr lang="en-GB" b="1" dirty="0"/>
              <a:t>EDS was aired on 14 February 2010, that is, nearly three months before the search at the applicant’s home</a:t>
            </a:r>
            <a:r>
              <a:rPr lang="en-GB" dirty="0"/>
              <a:t>. According to the investigator, since that date there had been no further communication between the applicant and her source. In this respect, the Court notes that when the investigating authorities, almost three months after the broadcast and after the applicant had agreed to testify, decided that a search at her home was necessary, they proceeded under the urgent procedure without any judicial authority having properly examined the relationship of proportionality between the public interest of investigation, on the one hand, and the protection of the journalist’s freedom of expression, on the other hand.</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62</a:t>
            </a:fld>
            <a:endParaRPr lang="lt-LT"/>
          </a:p>
        </p:txBody>
      </p:sp>
    </p:spTree>
    <p:extLst>
      <p:ext uri="{BB962C8B-B14F-4D97-AF65-F5344CB8AC3E}">
        <p14:creationId xmlns:p14="http://schemas.microsoft.com/office/powerpoint/2010/main" val="1051643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normAutofit fontScale="70000" lnSpcReduction="20000"/>
          </a:bodyPr>
          <a:lstStyle/>
          <a:p>
            <a:r>
              <a:rPr lang="en-GB" dirty="0"/>
              <a:t>101.  The Court considers that any search involving the </a:t>
            </a:r>
            <a:r>
              <a:rPr lang="en-GB" b="1" dirty="0"/>
              <a:t>seizure</a:t>
            </a:r>
            <a:r>
              <a:rPr lang="en-GB" dirty="0"/>
              <a:t> of data storage devices such as laptops, external hard drives, memory cards and flash drives belonging to a journalist </a:t>
            </a:r>
            <a:r>
              <a:rPr lang="en-GB" b="1" dirty="0"/>
              <a:t>raises a question of the journalist’s freedom of expression including source protection and that the access to the information contained therein must be protected by sufficient and adequate safeguards against abuse</a:t>
            </a:r>
            <a:r>
              <a:rPr lang="en-GB" dirty="0"/>
              <a:t>. In the present case, although the investigating judge’s involvement in an immediate </a:t>
            </a:r>
            <a:r>
              <a:rPr lang="en-GB" i="1" dirty="0"/>
              <a:t>post factum</a:t>
            </a:r>
            <a:r>
              <a:rPr lang="en-GB" dirty="0"/>
              <a:t> review was provided for in the law, the </a:t>
            </a:r>
            <a:r>
              <a:rPr lang="en-GB" b="1" dirty="0"/>
              <a:t>Court finds that the investigating judge failed to establish that the interests of the investigation in securing evidence were sufficient to override the public interest in the protection of the journalist’s freedom of expression,</a:t>
            </a:r>
            <a:r>
              <a:rPr lang="en-GB" dirty="0"/>
              <a:t> including source protection and protection against the handover of the research material. </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63</a:t>
            </a:fld>
            <a:endParaRPr lang="lt-LT"/>
          </a:p>
        </p:txBody>
      </p:sp>
    </p:spTree>
    <p:extLst>
      <p:ext uri="{BB962C8B-B14F-4D97-AF65-F5344CB8AC3E}">
        <p14:creationId xmlns:p14="http://schemas.microsoft.com/office/powerpoint/2010/main" val="971460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prstClr val="black"/>
                </a:solidFill>
              </a:rPr>
              <a:t>CASE OF NAGLA v. LATVIA</a:t>
            </a:r>
            <a:r>
              <a:rPr lang="lt-LT" sz="2800" dirty="0">
                <a:solidFill>
                  <a:prstClr val="black"/>
                </a:solidFill>
              </a:rPr>
              <a:t/>
            </a:r>
            <a:br>
              <a:rPr lang="lt-LT" sz="2800" dirty="0">
                <a:solidFill>
                  <a:prstClr val="black"/>
                </a:solidFill>
              </a:rPr>
            </a:br>
            <a:r>
              <a:rPr lang="en-GB" sz="2800" i="1" dirty="0">
                <a:solidFill>
                  <a:prstClr val="black"/>
                </a:solidFill>
              </a:rPr>
              <a:t>(Application no. 73469/10</a:t>
            </a:r>
            <a:r>
              <a:rPr lang="lt-LT" sz="2800" i="1" dirty="0">
                <a:solidFill>
                  <a:prstClr val="black"/>
                </a:solidFill>
              </a:rPr>
              <a:t>, 2013.07.10</a:t>
            </a:r>
            <a:r>
              <a:rPr lang="en-GB" sz="2800" i="1" dirty="0">
                <a:solidFill>
                  <a:prstClr val="black"/>
                </a:solidFill>
              </a:rPr>
              <a:t>)</a:t>
            </a:r>
            <a:endParaRPr lang="lt-LT" dirty="0"/>
          </a:p>
        </p:txBody>
      </p:sp>
      <p:sp>
        <p:nvSpPr>
          <p:cNvPr id="3" name="Content Placeholder 2"/>
          <p:cNvSpPr>
            <a:spLocks noGrp="1"/>
          </p:cNvSpPr>
          <p:nvPr>
            <p:ph idx="1"/>
          </p:nvPr>
        </p:nvSpPr>
        <p:spPr/>
        <p:txBody>
          <a:bodyPr/>
          <a:lstStyle/>
          <a:p>
            <a:r>
              <a:rPr lang="en-GB" dirty="0"/>
              <a:t>102.  The foregoing considerations are sufficient to enable the Court to conclude that “relevant and sufficient” reasons for the interference complained of were not given. There has therefore been a violation of Article 10 of the Convention.</a:t>
            </a:r>
            <a:endParaRPr lang="lt-LT" dirty="0"/>
          </a:p>
          <a:p>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64</a:t>
            </a:fld>
            <a:endParaRPr lang="lt-LT"/>
          </a:p>
        </p:txBody>
      </p:sp>
    </p:spTree>
    <p:extLst>
      <p:ext uri="{BB962C8B-B14F-4D97-AF65-F5344CB8AC3E}">
        <p14:creationId xmlns:p14="http://schemas.microsoft.com/office/powerpoint/2010/main" val="24311925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endParaRPr lang="lt-LT"/>
          </a:p>
        </p:txBody>
      </p:sp>
      <p:sp>
        <p:nvSpPr>
          <p:cNvPr id="4" name="Slide Number Placeholder 3"/>
          <p:cNvSpPr>
            <a:spLocks noGrp="1"/>
          </p:cNvSpPr>
          <p:nvPr>
            <p:ph type="sldNum" sz="quarter" idx="12"/>
          </p:nvPr>
        </p:nvSpPr>
        <p:spPr/>
        <p:txBody>
          <a:bodyPr/>
          <a:lstStyle/>
          <a:p>
            <a:fld id="{9C9DF670-B2B7-46FE-8456-4A4D1B004F1F}" type="slidenum">
              <a:rPr lang="lt-LT" smtClean="0"/>
              <a:t>65</a:t>
            </a:fld>
            <a:endParaRPr lang="lt-LT"/>
          </a:p>
        </p:txBody>
      </p:sp>
    </p:spTree>
    <p:extLst>
      <p:ext uri="{BB962C8B-B14F-4D97-AF65-F5344CB8AC3E}">
        <p14:creationId xmlns:p14="http://schemas.microsoft.com/office/powerpoint/2010/main" val="391532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92500" lnSpcReduction="20000"/>
          </a:bodyPr>
          <a:lstStyle/>
          <a:p>
            <a:r>
              <a:rPr lang="lt-LT" dirty="0" smtClean="0"/>
              <a:t>6. Konstitucijoje įtvirtintos vertybės sudaro darnią sistemą, tarp jų yra pusiausvyra. Pagal Konstituciją negalima nustatyti tokio teisinio reguliavimo, kuriuo įstatymais įtvirtinant informacijos laisvės įgyvendinimo garantijas būtų </a:t>
            </a:r>
            <a:r>
              <a:rPr lang="lt-LT" b="1" dirty="0" smtClean="0"/>
              <a:t>sudaromos prielaidos pažeisti kitas konstitucines vertybes, konstitucinių vertybių pusiausvyrą</a:t>
            </a:r>
            <a:r>
              <a:rPr lang="lt-LT" dirty="0" smtClean="0"/>
              <a:t>. Konstitucinis Teismas 1999 m. kovo 16 d. nutarime konstatavo, jog Konstitucijos saugomų vertybių sandūroje turi būti rasti sprendimai, užtikrinantys, kad nė viena iš tokių vertybių nebus paneigta ar nepagrįstai apribota.</a:t>
            </a:r>
            <a:endParaRPr lang="lt-LT" dirty="0"/>
          </a:p>
        </p:txBody>
      </p:sp>
      <p:sp>
        <p:nvSpPr>
          <p:cNvPr id="4" name="Slide Number Placeholder 3"/>
          <p:cNvSpPr>
            <a:spLocks noGrp="1"/>
          </p:cNvSpPr>
          <p:nvPr>
            <p:ph type="sldNum" sz="quarter" idx="12"/>
          </p:nvPr>
        </p:nvSpPr>
        <p:spPr/>
        <p:txBody>
          <a:bodyPr/>
          <a:lstStyle/>
          <a:p>
            <a:fld id="{9C9DF670-B2B7-46FE-8456-4A4D1B004F1F}" type="slidenum">
              <a:rPr lang="lt-LT" smtClean="0"/>
              <a:t>7</a:t>
            </a:fld>
            <a:endParaRPr lang="lt-LT"/>
          </a:p>
        </p:txBody>
      </p:sp>
    </p:spTree>
    <p:extLst>
      <p:ext uri="{BB962C8B-B14F-4D97-AF65-F5344CB8AC3E}">
        <p14:creationId xmlns:p14="http://schemas.microsoft.com/office/powerpoint/2010/main" val="266909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lstStyle/>
          <a:p>
            <a:r>
              <a:rPr lang="lt-LT" dirty="0" smtClean="0"/>
              <a:t>7. Iš Konstitucijos 25 straipsnio bei kitų Konstitucijos nuostatų, įtvirtinančių ir garantuojančių žmogaus laisvę ieškoti, gauti ir skleisti informaciją, kyla ir žiniasklaidos laisvė. </a:t>
            </a:r>
            <a:r>
              <a:rPr lang="lt-LT" b="1" dirty="0" smtClean="0"/>
              <a:t>Pagal Konstituciją įstatymų leidėjas turi pareigą įstatymu nustatyti žiniasklaidos laisvės garantijas.</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8</a:t>
            </a:fld>
            <a:endParaRPr lang="lt-LT"/>
          </a:p>
        </p:txBody>
      </p:sp>
    </p:spTree>
    <p:extLst>
      <p:ext uri="{BB962C8B-B14F-4D97-AF65-F5344CB8AC3E}">
        <p14:creationId xmlns:p14="http://schemas.microsoft.com/office/powerpoint/2010/main" val="773715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LR Konstitucinis Teismas</a:t>
            </a:r>
            <a:endParaRPr lang="lt-LT" dirty="0"/>
          </a:p>
        </p:txBody>
      </p:sp>
      <p:sp>
        <p:nvSpPr>
          <p:cNvPr id="3" name="Content Placeholder 2"/>
          <p:cNvSpPr>
            <a:spLocks noGrp="1"/>
          </p:cNvSpPr>
          <p:nvPr>
            <p:ph idx="1"/>
          </p:nvPr>
        </p:nvSpPr>
        <p:spPr/>
        <p:txBody>
          <a:bodyPr>
            <a:normAutofit fontScale="85000" lnSpcReduction="20000"/>
          </a:bodyPr>
          <a:lstStyle/>
          <a:p>
            <a:r>
              <a:rPr lang="lt-LT" dirty="0" smtClean="0"/>
              <a:t>8. Pabrėžtina, kad įstatymu įtvirtindamas žurnalisto teisę išsaugoti informacijos šaltinio paslaptį, neatskleisti informacijos šaltinio kaip vieną iš žiniasklaidos laisvės garantijų, įstatymų leidėjas turi paisyti Konstitucijoje įtvirtinto atviros, teisingos, darnios pilietinės visuomenės imperatyvo, konstitucinio teisinės valstybės principo, nepažeisti Konstitucijoje įtvirtintų asmens teisių ir laisvių. </a:t>
            </a:r>
            <a:r>
              <a:rPr lang="lt-LT" b="1" dirty="0" smtClean="0"/>
              <a:t>Įstatymais negalima nustatyti tokio teisinio reguliavimo,</a:t>
            </a:r>
            <a:r>
              <a:rPr lang="lt-LT" dirty="0" smtClean="0"/>
              <a:t> kuriuo įtvirtinant žurnalisto teisę išsaugoti informacijos šaltinio paslaptį, </a:t>
            </a:r>
            <a:r>
              <a:rPr lang="lt-LT" b="1" dirty="0" smtClean="0"/>
              <a:t>neatskleisti informacijos šaltinio būtų sudaromos prielaidos pažeisti Konstitucijoje įtvirtintas vertybes.</a:t>
            </a:r>
            <a:endParaRPr lang="lt-LT" b="1" dirty="0"/>
          </a:p>
        </p:txBody>
      </p:sp>
      <p:sp>
        <p:nvSpPr>
          <p:cNvPr id="4" name="Slide Number Placeholder 3"/>
          <p:cNvSpPr>
            <a:spLocks noGrp="1"/>
          </p:cNvSpPr>
          <p:nvPr>
            <p:ph type="sldNum" sz="quarter" idx="12"/>
          </p:nvPr>
        </p:nvSpPr>
        <p:spPr/>
        <p:txBody>
          <a:bodyPr/>
          <a:lstStyle/>
          <a:p>
            <a:fld id="{9C9DF670-B2B7-46FE-8456-4A4D1B004F1F}" type="slidenum">
              <a:rPr lang="lt-LT" smtClean="0"/>
              <a:t>9</a:t>
            </a:fld>
            <a:endParaRPr lang="lt-LT"/>
          </a:p>
        </p:txBody>
      </p:sp>
    </p:spTree>
    <p:extLst>
      <p:ext uri="{BB962C8B-B14F-4D97-AF65-F5344CB8AC3E}">
        <p14:creationId xmlns:p14="http://schemas.microsoft.com/office/powerpoint/2010/main" val="2938540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2939</Words>
  <Application>Microsoft Office PowerPoint</Application>
  <PresentationFormat>Demonstracija ekrane (4:3)</PresentationFormat>
  <Paragraphs>241</Paragraphs>
  <Slides>65</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65</vt:i4>
      </vt:variant>
    </vt:vector>
  </HeadingPairs>
  <TitlesOfParts>
    <vt:vector size="68" baseType="lpstr">
      <vt:lpstr>Arial</vt:lpstr>
      <vt:lpstr>Calibri</vt:lpstr>
      <vt:lpstr>Office Theme</vt:lpstr>
      <vt:lpstr>Žiniasklaidos teisė</vt:lpstr>
      <vt:lpstr>Žurnalisto šaltinio apsauga</vt:lpstr>
      <vt:lpstr>Visuomenės informavimo įstatymas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LR Konstitucinis Teismas</vt:lpstr>
      <vt:lpstr>Tarptautinė teisė</vt:lpstr>
      <vt:lpstr>Tarptautinė teisė</vt:lpstr>
      <vt:lpstr>LR Konstitucinis Teismas</vt:lpstr>
      <vt:lpstr>LR Konstitucinis Teismas</vt:lpstr>
      <vt:lpstr>LR Konstitucinis Teismas</vt:lpstr>
      <vt:lpstr>CASE OF GOODWIN v. THE UNITED KINGDOM (Application no. 17488/90,1996.03.27) </vt:lpstr>
      <vt:lpstr>CASE OF GOODWIN v. THE UNITED KINGDOM (Application no. 17488/90,1996.03.27) </vt:lpstr>
      <vt:lpstr>CASE OF GOODWIN v. THE UNITED KINGDOM (Application no. 17488/90,1996.03.27) </vt:lpstr>
      <vt:lpstr>CASE OF GOODWIN v. THE UNITED KINGDOM (Application no. 17488/90,1996.03.27) </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GOODWIN v. THE UNITED KINGDOM (Application no. 17488/90,1996.03.27)</vt:lpstr>
      <vt:lpstr>CASE OF NAGLA v. LATVIA (Application no. 73469/10, 2013.07.10) </vt:lpstr>
      <vt:lpstr>CASE OF NAGLA v. LATVIA (Application no. 73469/10, 2013.07.10) </vt:lpstr>
      <vt:lpstr>„PowerPoint“ pateiktis</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CASE OF NAGLA v. LATVIA (Application no. 73469/10, 2013.07.10)</vt:lpstr>
      <vt:lpstr>„PowerPoint“ pateiktis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Žurnalisto šaltinio apsauga</dc:title>
  <dc:creator>Algimantas Sindeikis</dc:creator>
  <cp:lastModifiedBy>Algimantas Sindeikis</cp:lastModifiedBy>
  <cp:revision>88</cp:revision>
  <cp:lastPrinted>2014-04-24T10:53:01Z</cp:lastPrinted>
  <dcterms:created xsi:type="dcterms:W3CDTF">2013-11-13T07:54:14Z</dcterms:created>
  <dcterms:modified xsi:type="dcterms:W3CDTF">2014-04-24T10:53:09Z</dcterms:modified>
</cp:coreProperties>
</file>